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123"/>
  </p:notesMasterIdLst>
  <p:sldIdLst>
    <p:sldId id="256" r:id="rId5"/>
    <p:sldId id="257" r:id="rId6"/>
    <p:sldId id="285" r:id="rId7"/>
    <p:sldId id="398" r:id="rId8"/>
    <p:sldId id="363" r:id="rId9"/>
    <p:sldId id="364" r:id="rId10"/>
    <p:sldId id="413" r:id="rId11"/>
    <p:sldId id="365" r:id="rId12"/>
    <p:sldId id="415" r:id="rId13"/>
    <p:sldId id="367" r:id="rId14"/>
    <p:sldId id="368" r:id="rId15"/>
    <p:sldId id="369" r:id="rId16"/>
    <p:sldId id="409" r:id="rId17"/>
    <p:sldId id="376" r:id="rId18"/>
    <p:sldId id="378" r:id="rId19"/>
    <p:sldId id="382" r:id="rId20"/>
    <p:sldId id="379" r:id="rId21"/>
    <p:sldId id="381" r:id="rId22"/>
    <p:sldId id="411" r:id="rId23"/>
    <p:sldId id="391" r:id="rId24"/>
    <p:sldId id="392" r:id="rId25"/>
    <p:sldId id="393" r:id="rId26"/>
    <p:sldId id="394" r:id="rId27"/>
    <p:sldId id="414" r:id="rId28"/>
    <p:sldId id="412" r:id="rId29"/>
    <p:sldId id="423" r:id="rId30"/>
    <p:sldId id="424" r:id="rId31"/>
    <p:sldId id="425" r:id="rId32"/>
    <p:sldId id="426" r:id="rId33"/>
    <p:sldId id="427" r:id="rId34"/>
    <p:sldId id="428" r:id="rId35"/>
    <p:sldId id="429" r:id="rId36"/>
    <p:sldId id="416" r:id="rId37"/>
    <p:sldId id="430" r:id="rId38"/>
    <p:sldId id="433" r:id="rId39"/>
    <p:sldId id="434" r:id="rId40"/>
    <p:sldId id="431" r:id="rId41"/>
    <p:sldId id="432" r:id="rId42"/>
    <p:sldId id="417" r:id="rId43"/>
    <p:sldId id="435" r:id="rId44"/>
    <p:sldId id="436" r:id="rId45"/>
    <p:sldId id="437" r:id="rId46"/>
    <p:sldId id="438" r:id="rId47"/>
    <p:sldId id="440" r:id="rId48"/>
    <p:sldId id="418" r:id="rId49"/>
    <p:sldId id="439" r:id="rId50"/>
    <p:sldId id="443" r:id="rId51"/>
    <p:sldId id="441" r:id="rId52"/>
    <p:sldId id="419" r:id="rId53"/>
    <p:sldId id="442" r:id="rId54"/>
    <p:sldId id="444" r:id="rId55"/>
    <p:sldId id="453" r:id="rId56"/>
    <p:sldId id="450" r:id="rId57"/>
    <p:sldId id="454" r:id="rId58"/>
    <p:sldId id="451" r:id="rId59"/>
    <p:sldId id="452" r:id="rId60"/>
    <p:sldId id="455" r:id="rId61"/>
    <p:sldId id="456" r:id="rId62"/>
    <p:sldId id="420" r:id="rId63"/>
    <p:sldId id="457" r:id="rId64"/>
    <p:sldId id="458" r:id="rId65"/>
    <p:sldId id="459" r:id="rId66"/>
    <p:sldId id="421" r:id="rId67"/>
    <p:sldId id="460" r:id="rId68"/>
    <p:sldId id="422" r:id="rId69"/>
    <p:sldId id="461" r:id="rId70"/>
    <p:sldId id="464" r:id="rId71"/>
    <p:sldId id="465" r:id="rId72"/>
    <p:sldId id="468" r:id="rId73"/>
    <p:sldId id="466" r:id="rId74"/>
    <p:sldId id="462" r:id="rId75"/>
    <p:sldId id="463" r:id="rId76"/>
    <p:sldId id="467" r:id="rId77"/>
    <p:sldId id="400" r:id="rId78"/>
    <p:sldId id="469" r:id="rId79"/>
    <p:sldId id="471" r:id="rId80"/>
    <p:sldId id="472" r:id="rId81"/>
    <p:sldId id="474" r:id="rId82"/>
    <p:sldId id="473" r:id="rId83"/>
    <p:sldId id="476" r:id="rId84"/>
    <p:sldId id="475" r:id="rId85"/>
    <p:sldId id="477" r:id="rId86"/>
    <p:sldId id="481" r:id="rId87"/>
    <p:sldId id="478" r:id="rId88"/>
    <p:sldId id="479" r:id="rId89"/>
    <p:sldId id="480" r:id="rId90"/>
    <p:sldId id="445" r:id="rId91"/>
    <p:sldId id="483" r:id="rId92"/>
    <p:sldId id="482" r:id="rId93"/>
    <p:sldId id="484" r:id="rId94"/>
    <p:sldId id="485" r:id="rId95"/>
    <p:sldId id="486" r:id="rId96"/>
    <p:sldId id="487" r:id="rId97"/>
    <p:sldId id="488" r:id="rId98"/>
    <p:sldId id="489" r:id="rId99"/>
    <p:sldId id="490" r:id="rId100"/>
    <p:sldId id="491" r:id="rId101"/>
    <p:sldId id="446" r:id="rId102"/>
    <p:sldId id="447" r:id="rId103"/>
    <p:sldId id="402" r:id="rId104"/>
    <p:sldId id="493" r:id="rId105"/>
    <p:sldId id="495" r:id="rId106"/>
    <p:sldId id="404" r:id="rId107"/>
    <p:sldId id="496" r:id="rId108"/>
    <p:sldId id="497" r:id="rId109"/>
    <p:sldId id="498" r:id="rId110"/>
    <p:sldId id="499" r:id="rId111"/>
    <p:sldId id="399" r:id="rId112"/>
    <p:sldId id="504" r:id="rId113"/>
    <p:sldId id="502" r:id="rId114"/>
    <p:sldId id="501" r:id="rId115"/>
    <p:sldId id="405" r:id="rId116"/>
    <p:sldId id="403" r:id="rId117"/>
    <p:sldId id="500" r:id="rId118"/>
    <p:sldId id="503" r:id="rId119"/>
    <p:sldId id="406" r:id="rId120"/>
    <p:sldId id="401" r:id="rId121"/>
    <p:sldId id="407" r:id="rId122"/>
  </p:sldIdLst>
  <p:sldSz cx="12192000" cy="6858000"/>
  <p:notesSz cx="6858000" cy="9144000"/>
  <p:embeddedFontLst>
    <p:embeddedFont>
      <p:font typeface="Bebas Neue" panose="020B0606020202050201" pitchFamily="34" charset="0"/>
      <p:regular r:id="rId124"/>
    </p:embeddedFont>
    <p:embeddedFont>
      <p:font typeface="Overpass" panose="020B0604020202020204" charset="0"/>
      <p:regular r:id="rId125"/>
      <p:bold r:id="rId126"/>
      <p:italic r:id="rId127"/>
      <p:boldItalic r:id="rId128"/>
    </p:embeddedFont>
    <p:embeddedFont>
      <p:font typeface="Overpass Light" panose="020B0604020202020204" charset="0"/>
      <p:regular r:id="rId129"/>
      <p:bold r:id="rId130"/>
      <p:italic r:id="rId131"/>
      <p:boldItalic r:id="rId132"/>
    </p:embeddedFont>
    <p:embeddedFont>
      <p:font typeface="Roboto Slab Light" pitchFamily="2" charset="0"/>
      <p:regular r:id="rId133"/>
      <p:bold r:id="rId1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Phần Mặc định" id="{681230CC-80B6-4E1E-A6B4-4D806C8B1D83}">
          <p14:sldIdLst>
            <p14:sldId id="256"/>
            <p14:sldId id="257"/>
          </p14:sldIdLst>
        </p14:section>
        <p14:section name="Process" id="{64D99346-E9B5-4E81-BA01-BA61F3DE086E}">
          <p14:sldIdLst>
            <p14:sldId id="285"/>
            <p14:sldId id="398"/>
            <p14:sldId id="363"/>
            <p14:sldId id="364"/>
            <p14:sldId id="413"/>
            <p14:sldId id="365"/>
            <p14:sldId id="415"/>
            <p14:sldId id="367"/>
            <p14:sldId id="368"/>
            <p14:sldId id="369"/>
            <p14:sldId id="409"/>
            <p14:sldId id="376"/>
            <p14:sldId id="378"/>
            <p14:sldId id="382"/>
            <p14:sldId id="379"/>
            <p14:sldId id="381"/>
            <p14:sldId id="411"/>
            <p14:sldId id="391"/>
            <p14:sldId id="392"/>
            <p14:sldId id="393"/>
            <p14:sldId id="394"/>
            <p14:sldId id="414"/>
            <p14:sldId id="412"/>
            <p14:sldId id="423"/>
            <p14:sldId id="424"/>
            <p14:sldId id="425"/>
            <p14:sldId id="426"/>
            <p14:sldId id="427"/>
            <p14:sldId id="428"/>
            <p14:sldId id="429"/>
            <p14:sldId id="416"/>
            <p14:sldId id="430"/>
            <p14:sldId id="433"/>
            <p14:sldId id="434"/>
            <p14:sldId id="431"/>
            <p14:sldId id="432"/>
            <p14:sldId id="417"/>
            <p14:sldId id="435"/>
            <p14:sldId id="436"/>
            <p14:sldId id="437"/>
            <p14:sldId id="438"/>
            <p14:sldId id="440"/>
            <p14:sldId id="418"/>
            <p14:sldId id="439"/>
            <p14:sldId id="443"/>
            <p14:sldId id="441"/>
            <p14:sldId id="419"/>
            <p14:sldId id="442"/>
            <p14:sldId id="444"/>
            <p14:sldId id="453"/>
            <p14:sldId id="450"/>
            <p14:sldId id="454"/>
            <p14:sldId id="451"/>
            <p14:sldId id="452"/>
            <p14:sldId id="455"/>
            <p14:sldId id="456"/>
            <p14:sldId id="420"/>
            <p14:sldId id="457"/>
            <p14:sldId id="458"/>
            <p14:sldId id="459"/>
            <p14:sldId id="421"/>
            <p14:sldId id="460"/>
            <p14:sldId id="422"/>
            <p14:sldId id="461"/>
            <p14:sldId id="464"/>
            <p14:sldId id="465"/>
            <p14:sldId id="468"/>
            <p14:sldId id="466"/>
            <p14:sldId id="462"/>
            <p14:sldId id="463"/>
            <p14:sldId id="467"/>
          </p14:sldIdLst>
        </p14:section>
        <p14:section name="Threads" id="{58427978-66CB-4B34-98E0-33BB45C36BDA}">
          <p14:sldIdLst>
            <p14:sldId id="400"/>
            <p14:sldId id="469"/>
            <p14:sldId id="471"/>
            <p14:sldId id="472"/>
            <p14:sldId id="474"/>
            <p14:sldId id="473"/>
            <p14:sldId id="476"/>
            <p14:sldId id="475"/>
            <p14:sldId id="477"/>
            <p14:sldId id="481"/>
            <p14:sldId id="478"/>
            <p14:sldId id="479"/>
            <p14:sldId id="480"/>
            <p14:sldId id="445"/>
            <p14:sldId id="483"/>
            <p14:sldId id="482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46"/>
            <p14:sldId id="447"/>
          </p14:sldIdLst>
        </p14:section>
        <p14:section name="Signals" id="{36B0E799-FD8F-4AEC-AB9D-0F6084F196D5}">
          <p14:sldIdLst>
            <p14:sldId id="402"/>
            <p14:sldId id="493"/>
            <p14:sldId id="495"/>
            <p14:sldId id="404"/>
            <p14:sldId id="496"/>
            <p14:sldId id="497"/>
            <p14:sldId id="498"/>
            <p14:sldId id="499"/>
            <p14:sldId id="399"/>
            <p14:sldId id="504"/>
            <p14:sldId id="502"/>
            <p14:sldId id="501"/>
            <p14:sldId id="405"/>
            <p14:sldId id="403"/>
            <p14:sldId id="500"/>
            <p14:sldId id="503"/>
            <p14:sldId id="406"/>
            <p14:sldId id="401"/>
            <p14:sldId id="407"/>
          </p14:sldIdLst>
        </p14:section>
      </p14:sectionLst>
    </p:ext>
    <p:ext uri="{EFAFB233-063F-42B5-8137-9DF3F51BA10A}">
      <p15:sldGuideLst xmlns:p15="http://schemas.microsoft.com/office/powerpoint/2012/main"/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135" roundtripDataSignature="AMtx7mgUxRd3sot9UPDi6Z6ZsyMrnKLf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7AB11C1-C57C-4336-AF9B-BD13F94AF17F}">
  <a:tblStyle styleId="{F7AB11C1-C57C-4336-AF9B-BD13F94AF1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DA37D80-6434-44D0-A028-1B22A696006F}" styleName="Kiểu Sáng 3 - Màu chủ đề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Kiểu Trung bình 2 - Màu chủ đề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969" autoAdjust="0"/>
  </p:normalViewPr>
  <p:slideViewPr>
    <p:cSldViewPr snapToGrid="0">
      <p:cViewPr varScale="1">
        <p:scale>
          <a:sx n="65" d="100"/>
          <a:sy n="65" d="100"/>
        </p:scale>
        <p:origin x="858" y="84"/>
      </p:cViewPr>
      <p:guideLst/>
    </p:cSldViewPr>
  </p:slideViewPr>
  <p:outlineViewPr>
    <p:cViewPr>
      <p:scale>
        <a:sx n="33" d="100"/>
        <a:sy n="33" d="100"/>
      </p:scale>
      <p:origin x="0" y="-222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theme" Target="theme/theme1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notesMaster" Target="notesMasters/notesMaster1.xml"/><Relationship Id="rId128" Type="http://schemas.openxmlformats.org/officeDocument/2006/relationships/font" Target="fonts/font5.fntdata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font" Target="fonts/font11.fntdata"/><Relationship Id="rId139" Type="http://schemas.openxmlformats.org/officeDocument/2006/relationships/tableStyles" Target="tableStyle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font" Target="fonts/font1.fntdata"/><Relationship Id="rId129" Type="http://schemas.openxmlformats.org/officeDocument/2006/relationships/font" Target="fonts/font6.fntdata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font" Target="fonts/font7.fntdata"/><Relationship Id="rId135" Type="http://customschemas.google.com/relationships/presentationmetadata" Target="metadata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font" Target="fonts/font2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font" Target="fonts/font8.fntdata"/><Relationship Id="rId136" Type="http://schemas.openxmlformats.org/officeDocument/2006/relationships/presProps" Target="pres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font" Target="fonts/font3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font" Target="fonts/font9.fntdata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font" Target="fonts/font4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0203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6643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65711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05282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05156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6925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30511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67173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31727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7559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8294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25320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38855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4373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83745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04532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73035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59920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26074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3513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30344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06173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85982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82759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19828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08576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55580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50719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58401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02760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9175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03504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93969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44793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57976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61422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14467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57805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07744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07646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0173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8422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76572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51722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24331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82207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10680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36856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10160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251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74496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211772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4834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021544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402342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400714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75523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57557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613528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152343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589910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283756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628077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685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538964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19099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901085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542414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175793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875137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017756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331982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995563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30772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0796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504668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827010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184477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063952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041322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08051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291492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388675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273767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82727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0388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358515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427500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735753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2003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5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5"/>
          <p:cNvSpPr/>
          <p:nvPr/>
        </p:nvSpPr>
        <p:spPr>
          <a:xfrm>
            <a:off x="-125933" y="3429000"/>
            <a:ext cx="12410800" cy="345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oogle Shape;15;p25"/>
          <p:cNvGrpSpPr/>
          <p:nvPr/>
        </p:nvGrpSpPr>
        <p:grpSpPr>
          <a:xfrm>
            <a:off x="137633" y="3429000"/>
            <a:ext cx="11921200" cy="3308800"/>
            <a:chOff x="103225" y="2571750"/>
            <a:chExt cx="8940900" cy="2481600"/>
          </a:xfrm>
        </p:grpSpPr>
        <p:cxnSp>
          <p:nvCxnSpPr>
            <p:cNvPr id="16" name="Google Shape;16;p25"/>
            <p:cNvCxnSpPr/>
            <p:nvPr/>
          </p:nvCxnSpPr>
          <p:spPr>
            <a:xfrm>
              <a:off x="1032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5"/>
            <p:cNvCxnSpPr/>
            <p:nvPr/>
          </p:nvCxnSpPr>
          <p:spPr>
            <a:xfrm>
              <a:off x="90441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" name="Google Shape;18;p25"/>
            <p:cNvCxnSpPr/>
            <p:nvPr/>
          </p:nvCxnSpPr>
          <p:spPr>
            <a:xfrm>
              <a:off x="103225" y="5053350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9" name="Google Shape;19;p25"/>
          <p:cNvSpPr txBox="1"/>
          <p:nvPr/>
        </p:nvSpPr>
        <p:spPr>
          <a:xfrm>
            <a:off x="7882433" y="3970400"/>
            <a:ext cx="3202800" cy="9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20" name="Google Shape;20;p25"/>
          <p:cNvSpPr txBox="1">
            <a:spLocks noGrp="1"/>
          </p:cNvSpPr>
          <p:nvPr>
            <p:ph type="ctrTitle"/>
          </p:nvPr>
        </p:nvSpPr>
        <p:spPr>
          <a:xfrm>
            <a:off x="2926367" y="1943000"/>
            <a:ext cx="6339200" cy="2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6933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6933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6933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6933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6933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6933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6933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6933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25"/>
          <p:cNvSpPr txBox="1">
            <a:spLocks noGrp="1"/>
          </p:cNvSpPr>
          <p:nvPr>
            <p:ph type="subTitle" idx="1"/>
          </p:nvPr>
        </p:nvSpPr>
        <p:spPr>
          <a:xfrm>
            <a:off x="3153033" y="4908800"/>
            <a:ext cx="5890400" cy="4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22" name="Google Shape;22;p25" descr="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60943" y="354174"/>
            <a:ext cx="1995055" cy="689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6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6"/>
          <p:cNvSpPr/>
          <p:nvPr/>
        </p:nvSpPr>
        <p:spPr>
          <a:xfrm>
            <a:off x="4223933" y="2001512"/>
            <a:ext cx="7516310" cy="284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6"/>
          <p:cNvSpPr txBox="1">
            <a:spLocks noGrp="1"/>
          </p:cNvSpPr>
          <p:nvPr>
            <p:ph type="title"/>
          </p:nvPr>
        </p:nvSpPr>
        <p:spPr>
          <a:xfrm>
            <a:off x="720800" y="2531200"/>
            <a:ext cx="2892400" cy="1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6"/>
          <p:cNvSpPr txBox="1">
            <a:spLocks noGrp="1"/>
          </p:cNvSpPr>
          <p:nvPr>
            <p:ph type="subTitle" idx="1"/>
          </p:nvPr>
        </p:nvSpPr>
        <p:spPr>
          <a:xfrm>
            <a:off x="5158652" y="3112647"/>
            <a:ext cx="24992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" name="Google Shape;28;p26"/>
          <p:cNvSpPr txBox="1">
            <a:spLocks noGrp="1"/>
          </p:cNvSpPr>
          <p:nvPr>
            <p:ph type="subTitle" idx="2"/>
          </p:nvPr>
        </p:nvSpPr>
        <p:spPr>
          <a:xfrm>
            <a:off x="5158652" y="3609559"/>
            <a:ext cx="2499200" cy="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26"/>
          <p:cNvSpPr txBox="1">
            <a:spLocks noGrp="1"/>
          </p:cNvSpPr>
          <p:nvPr>
            <p:ph type="subTitle" idx="3"/>
          </p:nvPr>
        </p:nvSpPr>
        <p:spPr>
          <a:xfrm>
            <a:off x="8100967" y="3112647"/>
            <a:ext cx="24992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" name="Google Shape;30;p26"/>
          <p:cNvSpPr txBox="1">
            <a:spLocks noGrp="1"/>
          </p:cNvSpPr>
          <p:nvPr>
            <p:ph type="subTitle" idx="4"/>
          </p:nvPr>
        </p:nvSpPr>
        <p:spPr>
          <a:xfrm>
            <a:off x="8100967" y="3609559"/>
            <a:ext cx="2499200" cy="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31" name="Google Shape;31;p26" descr="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13407" y="5881815"/>
            <a:ext cx="1995055" cy="689697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26"/>
          <p:cNvSpPr txBox="1"/>
          <p:nvPr/>
        </p:nvSpPr>
        <p:spPr>
          <a:xfrm>
            <a:off x="135400" y="6347068"/>
            <a:ext cx="4687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0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30"/>
          <p:cNvSpPr/>
          <p:nvPr/>
        </p:nvSpPr>
        <p:spPr>
          <a:xfrm>
            <a:off x="5092039" y="2400567"/>
            <a:ext cx="6826388" cy="151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30"/>
          <p:cNvSpPr txBox="1">
            <a:spLocks noGrp="1"/>
          </p:cNvSpPr>
          <p:nvPr>
            <p:ph type="title"/>
          </p:nvPr>
        </p:nvSpPr>
        <p:spPr>
          <a:xfrm>
            <a:off x="2736267" y="2668567"/>
            <a:ext cx="2217600" cy="1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33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endParaRPr/>
          </a:p>
        </p:txBody>
      </p:sp>
      <p:pic>
        <p:nvPicPr>
          <p:cNvPr id="54" name="Google Shape;54;p30" descr="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23372" y="5922911"/>
            <a:ext cx="1995055" cy="689697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30"/>
          <p:cNvSpPr txBox="1"/>
          <p:nvPr/>
        </p:nvSpPr>
        <p:spPr>
          <a:xfrm>
            <a:off x="135400" y="6347068"/>
            <a:ext cx="4687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1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31"/>
          <p:cNvSpPr/>
          <p:nvPr/>
        </p:nvSpPr>
        <p:spPr>
          <a:xfrm>
            <a:off x="4252764" y="986721"/>
            <a:ext cx="7087430" cy="529977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31"/>
          <p:cNvSpPr txBox="1">
            <a:spLocks noGrp="1"/>
          </p:cNvSpPr>
          <p:nvPr>
            <p:ph type="title"/>
          </p:nvPr>
        </p:nvSpPr>
        <p:spPr>
          <a:xfrm>
            <a:off x="311800" y="2392400"/>
            <a:ext cx="3710400" cy="20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1"/>
          <p:cNvSpPr txBox="1">
            <a:spLocks noGrp="1"/>
          </p:cNvSpPr>
          <p:nvPr>
            <p:ph type="subTitle" idx="1"/>
          </p:nvPr>
        </p:nvSpPr>
        <p:spPr>
          <a:xfrm>
            <a:off x="5143424" y="4465600"/>
            <a:ext cx="2779600" cy="1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61" name="Google Shape;61;p31"/>
          <p:cNvSpPr txBox="1">
            <a:spLocks noGrp="1"/>
          </p:cNvSpPr>
          <p:nvPr>
            <p:ph type="subTitle" idx="2"/>
          </p:nvPr>
        </p:nvSpPr>
        <p:spPr>
          <a:xfrm>
            <a:off x="8498985" y="1177955"/>
            <a:ext cx="2776400" cy="1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pic>
        <p:nvPicPr>
          <p:cNvPr id="62" name="Google Shape;62;p31" descr="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58914" y="297024"/>
            <a:ext cx="1995055" cy="689697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1"/>
          <p:cNvSpPr txBox="1"/>
          <p:nvPr/>
        </p:nvSpPr>
        <p:spPr>
          <a:xfrm>
            <a:off x="135400" y="6347068"/>
            <a:ext cx="4687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2"/>
          <p:cNvSpPr/>
          <p:nvPr/>
        </p:nvSpPr>
        <p:spPr>
          <a:xfrm>
            <a:off x="135700" y="125389"/>
            <a:ext cx="11920900" cy="6574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2"/>
          <p:cNvSpPr/>
          <p:nvPr/>
        </p:nvSpPr>
        <p:spPr>
          <a:xfrm>
            <a:off x="475535" y="3558293"/>
            <a:ext cx="5835458" cy="285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2"/>
          <p:cNvSpPr txBox="1">
            <a:spLocks noGrp="1"/>
          </p:cNvSpPr>
          <p:nvPr>
            <p:ph type="subTitle" idx="1"/>
          </p:nvPr>
        </p:nvSpPr>
        <p:spPr>
          <a:xfrm>
            <a:off x="950967" y="3978932"/>
            <a:ext cx="5041619" cy="1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533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33" b="1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33" b="1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33" b="1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33" b="1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33" b="1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33" b="1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33" b="1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33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68" name="Google Shape;68;p32" descr="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44229" y="5892088"/>
            <a:ext cx="1995055" cy="689697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32"/>
          <p:cNvSpPr txBox="1"/>
          <p:nvPr/>
        </p:nvSpPr>
        <p:spPr>
          <a:xfrm>
            <a:off x="135400" y="6347068"/>
            <a:ext cx="4687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4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4"/>
          <p:cNvSpPr/>
          <p:nvPr/>
        </p:nvSpPr>
        <p:spPr>
          <a:xfrm>
            <a:off x="693964" y="2001512"/>
            <a:ext cx="7228604" cy="284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4"/>
          <p:cNvSpPr txBox="1">
            <a:spLocks noGrp="1"/>
          </p:cNvSpPr>
          <p:nvPr>
            <p:ph type="subTitle" idx="1"/>
          </p:nvPr>
        </p:nvSpPr>
        <p:spPr>
          <a:xfrm>
            <a:off x="1247019" y="3607579"/>
            <a:ext cx="2499200" cy="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34"/>
          <p:cNvSpPr txBox="1">
            <a:spLocks noGrp="1"/>
          </p:cNvSpPr>
          <p:nvPr>
            <p:ph type="subTitle" idx="2"/>
          </p:nvPr>
        </p:nvSpPr>
        <p:spPr>
          <a:xfrm>
            <a:off x="4524957" y="3607579"/>
            <a:ext cx="2499200" cy="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82" name="Google Shape;82;p34" descr="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64778" y="5922911"/>
            <a:ext cx="1995055" cy="689697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34"/>
          <p:cNvSpPr txBox="1"/>
          <p:nvPr/>
        </p:nvSpPr>
        <p:spPr>
          <a:xfrm>
            <a:off x="135400" y="6347068"/>
            <a:ext cx="4687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5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35"/>
          <p:cNvSpPr/>
          <p:nvPr/>
        </p:nvSpPr>
        <p:spPr>
          <a:xfrm>
            <a:off x="135400" y="141598"/>
            <a:ext cx="11921200" cy="6574801"/>
          </a:xfrm>
          <a:prstGeom prst="rect">
            <a:avLst/>
          </a:prstGeom>
          <a:solidFill>
            <a:srgbClr val="FF0000">
              <a:alpha val="64705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35"/>
          <p:cNvSpPr/>
          <p:nvPr/>
        </p:nvSpPr>
        <p:spPr>
          <a:xfrm>
            <a:off x="3632200" y="0"/>
            <a:ext cx="49276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" name="Google Shape;88;p35"/>
          <p:cNvCxnSpPr/>
          <p:nvPr/>
        </p:nvCxnSpPr>
        <p:spPr>
          <a:xfrm>
            <a:off x="3604864" y="141600"/>
            <a:ext cx="5082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9" name="Google Shape;89;p35"/>
          <p:cNvCxnSpPr/>
          <p:nvPr/>
        </p:nvCxnSpPr>
        <p:spPr>
          <a:xfrm>
            <a:off x="3604864" y="6716400"/>
            <a:ext cx="5082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" name="Google Shape;90;p35"/>
          <p:cNvSpPr txBox="1">
            <a:spLocks noGrp="1"/>
          </p:cNvSpPr>
          <p:nvPr>
            <p:ph type="title"/>
          </p:nvPr>
        </p:nvSpPr>
        <p:spPr>
          <a:xfrm>
            <a:off x="3632200" y="472112"/>
            <a:ext cx="4927600" cy="10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5"/>
          <p:cNvSpPr txBox="1"/>
          <p:nvPr/>
        </p:nvSpPr>
        <p:spPr>
          <a:xfrm>
            <a:off x="135400" y="6347068"/>
            <a:ext cx="4687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1_Thanks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7"/>
          <p:cNvSpPr txBox="1"/>
          <p:nvPr/>
        </p:nvSpPr>
        <p:spPr>
          <a:xfrm>
            <a:off x="4096000" y="5021059"/>
            <a:ext cx="4000000" cy="8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67"/>
              <a:buFont typeface="Arial"/>
              <a:buNone/>
            </a:pPr>
            <a:endParaRPr sz="1467" b="1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>
            <a:spLocks noGrp="1"/>
          </p:cNvSpPr>
          <p:nvPr>
            <p:ph type="title"/>
          </p:nvPr>
        </p:nvSpPr>
        <p:spPr>
          <a:xfrm>
            <a:off x="8312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Bebas Neue"/>
              <a:buNone/>
              <a:defRPr sz="43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4"/>
          <p:cNvSpPr txBox="1">
            <a:spLocks noGrp="1"/>
          </p:cNvSpPr>
          <p:nvPr>
            <p:ph type="body" idx="1"/>
          </p:nvPr>
        </p:nvSpPr>
        <p:spPr>
          <a:xfrm>
            <a:off x="8312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Char char="●"/>
              <a:defRPr sz="18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 sz="1867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 sz="1867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 sz="1867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 sz="1867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 sz="1867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 sz="1867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 sz="1867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verpass"/>
              <a:buChar char="■"/>
              <a:defRPr sz="1867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6" r:id="rId5"/>
    <p:sldLayoutId id="2147483658" r:id="rId6"/>
    <p:sldLayoutId id="2147483659" r:id="rId7"/>
    <p:sldLayoutId id="2147483661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8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8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8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8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7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4.jpe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7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6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"/>
          <p:cNvSpPr txBox="1">
            <a:spLocks noGrp="1"/>
          </p:cNvSpPr>
          <p:nvPr>
            <p:ph type="ctrTitle"/>
          </p:nvPr>
        </p:nvSpPr>
        <p:spPr>
          <a:xfrm>
            <a:off x="1132041" y="1257200"/>
            <a:ext cx="9932383" cy="2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8800"/>
              <a:t>Linux fundamental</a:t>
            </a:r>
            <a:endParaRPr sz="8800"/>
          </a:p>
        </p:txBody>
      </p:sp>
      <p:sp>
        <p:nvSpPr>
          <p:cNvPr id="106" name="Google Shape;106;p1"/>
          <p:cNvSpPr txBox="1">
            <a:spLocks noGrp="1"/>
          </p:cNvSpPr>
          <p:nvPr>
            <p:ph type="subTitle" idx="1"/>
          </p:nvPr>
        </p:nvSpPr>
        <p:spPr>
          <a:xfrm>
            <a:off x="2952734" y="4394994"/>
            <a:ext cx="5890400" cy="4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 sz="2000"/>
              <a:t>Presenter: Trinh Cao Cuong</a:t>
            </a:r>
            <a:endParaRPr sz="2000"/>
          </a:p>
        </p:txBody>
      </p:sp>
      <p:sp>
        <p:nvSpPr>
          <p:cNvPr id="4" name="Google Shape;106;p1"/>
          <p:cNvSpPr txBox="1">
            <a:spLocks/>
          </p:cNvSpPr>
          <p:nvPr/>
        </p:nvSpPr>
        <p:spPr>
          <a:xfrm>
            <a:off x="2952734" y="6080103"/>
            <a:ext cx="5890400" cy="4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verpass"/>
              <a:buNone/>
              <a:defRPr sz="1800" b="0" i="0" u="none" strike="noStrike" cap="none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Overpass"/>
              <a:buNone/>
              <a:defRPr sz="3733" b="0" i="0" u="none" strike="noStrike" cap="non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Overpass"/>
              <a:buNone/>
              <a:defRPr sz="3733" b="0" i="0" u="none" strike="noStrike" cap="non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Overpass"/>
              <a:buNone/>
              <a:defRPr sz="3733" b="0" i="0" u="none" strike="noStrike" cap="non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Overpass"/>
              <a:buNone/>
              <a:defRPr sz="3733" b="0" i="0" u="none" strike="noStrike" cap="non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Overpass"/>
              <a:buNone/>
              <a:defRPr sz="3733" b="0" i="0" u="none" strike="noStrike" cap="non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Overpass"/>
              <a:buNone/>
              <a:defRPr sz="3733" b="0" i="0" u="none" strike="noStrike" cap="non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Overpass"/>
              <a:buNone/>
              <a:defRPr sz="3733" b="0" i="0" u="none" strike="noStrike" cap="non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Overpass"/>
              <a:buNone/>
              <a:defRPr sz="3733" b="0" i="0" u="none" strike="noStrike" cap="non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r>
              <a:rPr lang="en-US" sz="1600"/>
              <a:t>4/2024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command line argument – argc, argv, env</a:t>
            </a:r>
            <a:endParaRPr lang="en-US" sz="1200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1D9C0733-190E-9F88-1778-AE582186C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995" y="4555428"/>
            <a:ext cx="7692803" cy="1316211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985CAC68-9BFF-13AE-A4B8-46A1811CD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0364" y="882025"/>
            <a:ext cx="5472117" cy="3504187"/>
          </a:xfrm>
          <a:prstGeom prst="rect">
            <a:avLst/>
          </a:prstGeom>
        </p:spPr>
      </p:pic>
      <p:sp>
        <p:nvSpPr>
          <p:cNvPr id="9" name="Hình chữ nhật: Góc Tròn 8">
            <a:extLst>
              <a:ext uri="{FF2B5EF4-FFF2-40B4-BE49-F238E27FC236}">
                <a16:creationId xmlns:a16="http://schemas.microsoft.com/office/drawing/2014/main" id="{502393F8-4283-EFD5-C6F8-6B1EBBE9FA25}"/>
              </a:ext>
            </a:extLst>
          </p:cNvPr>
          <p:cNvSpPr/>
          <p:nvPr/>
        </p:nvSpPr>
        <p:spPr>
          <a:xfrm>
            <a:off x="593526" y="6315931"/>
            <a:ext cx="502023" cy="310916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/>
              <a:t>/</a:t>
            </a:r>
          </a:p>
        </p:txBody>
      </p:sp>
      <p:sp>
        <p:nvSpPr>
          <p:cNvPr id="10" name="Hình chữ nhật: Góc Tròn 9">
            <a:extLst>
              <a:ext uri="{FF2B5EF4-FFF2-40B4-BE49-F238E27FC236}">
                <a16:creationId xmlns:a16="http://schemas.microsoft.com/office/drawing/2014/main" id="{D16FCA5C-6F6C-ACE0-2F0E-CB57339CF6F4}"/>
              </a:ext>
            </a:extLst>
          </p:cNvPr>
          <p:cNvSpPr/>
          <p:nvPr/>
        </p:nvSpPr>
        <p:spPr>
          <a:xfrm>
            <a:off x="1513853" y="6309846"/>
            <a:ext cx="726142" cy="310916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/>
              <a:t>proc/</a:t>
            </a:r>
          </a:p>
        </p:txBody>
      </p:sp>
      <p:cxnSp>
        <p:nvCxnSpPr>
          <p:cNvPr id="11" name="Đường kết nối Mũi tên Thẳng 10">
            <a:extLst>
              <a:ext uri="{FF2B5EF4-FFF2-40B4-BE49-F238E27FC236}">
                <a16:creationId xmlns:a16="http://schemas.microsoft.com/office/drawing/2014/main" id="{319C0882-D036-C6EC-5B8A-DFD025B258C9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1095549" y="6465304"/>
            <a:ext cx="418304" cy="6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Hình chữ nhật: Góc Tròn 11">
            <a:extLst>
              <a:ext uri="{FF2B5EF4-FFF2-40B4-BE49-F238E27FC236}">
                <a16:creationId xmlns:a16="http://schemas.microsoft.com/office/drawing/2014/main" id="{7C4E135E-26F5-2E46-E96C-2D936240FB3E}"/>
              </a:ext>
            </a:extLst>
          </p:cNvPr>
          <p:cNvSpPr/>
          <p:nvPr/>
        </p:nvSpPr>
        <p:spPr>
          <a:xfrm>
            <a:off x="2658300" y="6309846"/>
            <a:ext cx="726142" cy="310916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/>
              <a:t>[pid]/</a:t>
            </a: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8B8B5253-E80C-6965-9DBF-80A27FF37A93}"/>
              </a:ext>
            </a:extLst>
          </p:cNvPr>
          <p:cNvSpPr txBox="1"/>
          <p:nvPr/>
        </p:nvSpPr>
        <p:spPr>
          <a:xfrm>
            <a:off x="4726534" y="6309846"/>
            <a:ext cx="26997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:command argument of process</a:t>
            </a:r>
          </a:p>
        </p:txBody>
      </p:sp>
      <p:cxnSp>
        <p:nvCxnSpPr>
          <p:cNvPr id="14" name="Đường kết nối Mũi tên Thẳng 13">
            <a:extLst>
              <a:ext uri="{FF2B5EF4-FFF2-40B4-BE49-F238E27FC236}">
                <a16:creationId xmlns:a16="http://schemas.microsoft.com/office/drawing/2014/main" id="{E6B65A8B-213A-F800-B631-97B66FFDD89E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2239995" y="6465304"/>
            <a:ext cx="418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Hình chữ nhật: Góc Tròn 15">
            <a:extLst>
              <a:ext uri="{FF2B5EF4-FFF2-40B4-BE49-F238E27FC236}">
                <a16:creationId xmlns:a16="http://schemas.microsoft.com/office/drawing/2014/main" id="{B6B6CDE1-6B6A-E7ED-7B55-52B11146980B}"/>
              </a:ext>
            </a:extLst>
          </p:cNvPr>
          <p:cNvSpPr/>
          <p:nvPr/>
        </p:nvSpPr>
        <p:spPr>
          <a:xfrm>
            <a:off x="3802746" y="6315931"/>
            <a:ext cx="870853" cy="310916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/>
              <a:t>cmdline</a:t>
            </a:r>
          </a:p>
        </p:txBody>
      </p:sp>
      <p:cxnSp>
        <p:nvCxnSpPr>
          <p:cNvPr id="17" name="Đường kết nối Mũi tên Thẳng 16">
            <a:extLst>
              <a:ext uri="{FF2B5EF4-FFF2-40B4-BE49-F238E27FC236}">
                <a16:creationId xmlns:a16="http://schemas.microsoft.com/office/drawing/2014/main" id="{0E6389D1-7F9F-CCCE-B796-EFFDE5A52799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>
            <a:off x="3384442" y="6465304"/>
            <a:ext cx="418304" cy="6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5189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707AEC7-642C-153B-071E-4506E7EBE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</a:t>
            </a:r>
          </a:p>
        </p:txBody>
      </p:sp>
      <p:sp>
        <p:nvSpPr>
          <p:cNvPr id="3" name="Tiêu đề 1">
            <a:extLst>
              <a:ext uri="{FF2B5EF4-FFF2-40B4-BE49-F238E27FC236}">
                <a16:creationId xmlns:a16="http://schemas.microsoft.com/office/drawing/2014/main" id="{21334938-267D-086E-12B8-9B8B450ACAD5}"/>
              </a:ext>
            </a:extLst>
          </p:cNvPr>
          <p:cNvSpPr txBox="1">
            <a:spLocks/>
          </p:cNvSpPr>
          <p:nvPr/>
        </p:nvSpPr>
        <p:spPr>
          <a:xfrm>
            <a:off x="5504329" y="2668567"/>
            <a:ext cx="6060142" cy="971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Bebas Neue"/>
              <a:buNone/>
              <a:defRPr sz="13333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8800">
                <a:solidFill>
                  <a:schemeClr val="bg1"/>
                </a:solidFill>
              </a:rPr>
              <a:t>IPC overview</a:t>
            </a:r>
          </a:p>
        </p:txBody>
      </p:sp>
    </p:spTree>
    <p:extLst>
      <p:ext uri="{BB962C8B-B14F-4D97-AF65-F5344CB8AC3E}">
        <p14:creationId xmlns:p14="http://schemas.microsoft.com/office/powerpoint/2010/main" val="24205576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86F99C00-8B5F-7680-1F16-34FD2A2B4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497" y="906881"/>
            <a:ext cx="5095621" cy="582673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IPC overview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43665BBC-1A95-C602-F101-FB2843032562}"/>
              </a:ext>
            </a:extLst>
          </p:cNvPr>
          <p:cNvSpPr txBox="1"/>
          <p:nvPr/>
        </p:nvSpPr>
        <p:spPr>
          <a:xfrm>
            <a:off x="115882" y="906881"/>
            <a:ext cx="698049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Processes and threads need  IPC method to communicate with one another and to synchronize their actions.</a:t>
            </a:r>
          </a:p>
          <a:p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IPC method categories:</a:t>
            </a:r>
          </a:p>
          <a:p>
            <a:pPr marL="457200" indent="-457200">
              <a:buFontTx/>
              <a:buChar char="-"/>
            </a:pP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Communication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exchanging data between processes.</a:t>
            </a:r>
          </a:p>
          <a:p>
            <a:pPr marL="457200" indent="-457200">
              <a:buFontTx/>
              <a:buChar char="-"/>
            </a:pP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Synchronization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synchronizing the actions of processes or threads.</a:t>
            </a:r>
          </a:p>
          <a:p>
            <a:pPr marL="457200" indent="-457200">
              <a:buFontTx/>
              <a:buChar char="-"/>
            </a:pP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Signals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can be used as a synchronization technique in certain circumstances</a:t>
            </a:r>
          </a:p>
          <a:p>
            <a:pPr marL="457200" indent="-457200">
              <a:buFontTx/>
              <a:buChar char="-"/>
            </a:pPr>
            <a:r>
              <a:rPr lang="en-US" sz="28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Other: Dbus (newly for Linux driver as Wifi or Bluetooth communication)</a:t>
            </a:r>
          </a:p>
        </p:txBody>
      </p:sp>
    </p:spTree>
    <p:extLst>
      <p:ext uri="{BB962C8B-B14F-4D97-AF65-F5344CB8AC3E}">
        <p14:creationId xmlns:p14="http://schemas.microsoft.com/office/powerpoint/2010/main" val="148526664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IPC overview - communication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43665BBC-1A95-C602-F101-FB2843032562}"/>
              </a:ext>
            </a:extLst>
          </p:cNvPr>
          <p:cNvSpPr txBox="1"/>
          <p:nvPr/>
        </p:nvSpPr>
        <p:spPr>
          <a:xfrm>
            <a:off x="115882" y="906881"/>
            <a:ext cx="1192371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Communication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allow processes to exchange data with one another. (maybe threads, seldomly). </a:t>
            </a:r>
          </a:p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can break the communication facilities into two categories:</a:t>
            </a:r>
          </a:p>
          <a:p>
            <a:pPr marL="457200" indent="-457200">
              <a:buFontTx/>
              <a:buChar char="-"/>
            </a:pP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Data-transfer facilities: 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Require 2 data transfer – write to Kernel space and read from Kernel space</a:t>
            </a:r>
          </a:p>
          <a:p>
            <a:pPr marL="457200" indent="-457200">
              <a:buFontTx/>
              <a:buChar char="-"/>
            </a:pPr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Tx/>
              <a:buChar char="-"/>
            </a:pPr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Tx/>
              <a:buChar char="-"/>
            </a:pPr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Tx/>
              <a:buChar char="-"/>
            </a:pPr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Tx/>
              <a:buChar char="-"/>
            </a:pP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Shared memory: 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allows processes to exchange information by placing it in a region of memory that is shared between the processes. (faster than above)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5712412C-3B25-F026-ECC4-7FC41D628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678" y="2691447"/>
            <a:ext cx="3600839" cy="202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09243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707AEC7-642C-153B-071E-4506E7EBE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</a:t>
            </a:r>
          </a:p>
        </p:txBody>
      </p:sp>
      <p:sp>
        <p:nvSpPr>
          <p:cNvPr id="3" name="Tiêu đề 1">
            <a:extLst>
              <a:ext uri="{FF2B5EF4-FFF2-40B4-BE49-F238E27FC236}">
                <a16:creationId xmlns:a16="http://schemas.microsoft.com/office/drawing/2014/main" id="{21334938-267D-086E-12B8-9B8B450ACAD5}"/>
              </a:ext>
            </a:extLst>
          </p:cNvPr>
          <p:cNvSpPr txBox="1">
            <a:spLocks/>
          </p:cNvSpPr>
          <p:nvPr/>
        </p:nvSpPr>
        <p:spPr>
          <a:xfrm>
            <a:off x="5504329" y="2668567"/>
            <a:ext cx="6060142" cy="971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Bebas Neue"/>
              <a:buNone/>
              <a:defRPr sz="13333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8800">
                <a:solidFill>
                  <a:schemeClr val="bg1"/>
                </a:solidFill>
              </a:rPr>
              <a:t>Pipes and fifo</a:t>
            </a:r>
          </a:p>
        </p:txBody>
      </p:sp>
    </p:spTree>
    <p:extLst>
      <p:ext uri="{BB962C8B-B14F-4D97-AF65-F5344CB8AC3E}">
        <p14:creationId xmlns:p14="http://schemas.microsoft.com/office/powerpoint/2010/main" val="22326158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pipes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43665BBC-1A95-C602-F101-FB2843032562}"/>
              </a:ext>
            </a:extLst>
          </p:cNvPr>
          <p:cNvSpPr txBox="1"/>
          <p:nvPr/>
        </p:nvSpPr>
        <p:spPr>
          <a:xfrm>
            <a:off x="115882" y="906881"/>
            <a:ext cx="1192371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pipe() 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creates a pipe, a unidirectional data channel that can be used for interprocess communication. </a:t>
            </a:r>
          </a:p>
          <a:p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written to the write end of the pipe is buffered by the kernel until it is read from the read end of the pipe.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53CBFD57-8163-ED0D-3432-12D911B17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721" y="4121588"/>
            <a:ext cx="7106247" cy="2249716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64BAA351-24A9-902D-85E8-C6F48A3D9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007" y="5124149"/>
            <a:ext cx="2629340" cy="82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954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pipes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43665BBC-1A95-C602-F101-FB2843032562}"/>
              </a:ext>
            </a:extLst>
          </p:cNvPr>
          <p:cNvSpPr txBox="1"/>
          <p:nvPr/>
        </p:nvSpPr>
        <p:spPr>
          <a:xfrm>
            <a:off x="4864863" y="864492"/>
            <a:ext cx="749428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Create a pipe, create a child process</a:t>
            </a:r>
          </a:p>
          <a:p>
            <a:pPr marL="514350" indent="-514350">
              <a:buAutoNum type="arabicPeriod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Close unuse the file descriptors</a:t>
            </a:r>
          </a:p>
          <a:p>
            <a:pPr marL="514350" indent="-514350">
              <a:buAutoNum type="arabicPeriod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parent writes the string to the pipe</a:t>
            </a:r>
          </a:p>
          <a:p>
            <a:pPr marL="514350" indent="-514350">
              <a:buAutoNum type="arabicPeriod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child reads this string from the pipe and echoes it on standard output.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27C7E98F-F785-30A1-0E88-01FF9971E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3" y="932520"/>
            <a:ext cx="4766682" cy="5853485"/>
          </a:xfrm>
          <a:prstGeom prst="rect">
            <a:avLst/>
          </a:prstGeom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4EB5DA78-CF1C-666D-A565-F2F36FBDE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1686" y="3186859"/>
            <a:ext cx="4918186" cy="3574316"/>
          </a:xfrm>
          <a:prstGeom prst="rect">
            <a:avLst/>
          </a:prstGeom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CEA00C1F-5509-9CF5-ECBA-18EFC42A3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3231" y="4974017"/>
            <a:ext cx="1920588" cy="538483"/>
          </a:xfrm>
          <a:prstGeom prst="rect">
            <a:avLst/>
          </a:prstGeom>
        </p:spPr>
      </p:pic>
      <p:cxnSp>
        <p:nvCxnSpPr>
          <p:cNvPr id="16" name="Đường kết nối Mũi tên Thẳng 15">
            <a:extLst>
              <a:ext uri="{FF2B5EF4-FFF2-40B4-BE49-F238E27FC236}">
                <a16:creationId xmlns:a16="http://schemas.microsoft.com/office/drawing/2014/main" id="{161FCC76-39AF-5E2D-0375-5A3C57CDE893}"/>
              </a:ext>
            </a:extLst>
          </p:cNvPr>
          <p:cNvCxnSpPr>
            <a:cxnSpLocks/>
          </p:cNvCxnSpPr>
          <p:nvPr/>
        </p:nvCxnSpPr>
        <p:spPr>
          <a:xfrm>
            <a:off x="9971655" y="4260857"/>
            <a:ext cx="755324" cy="517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Hình ảnh 4">
            <a:extLst>
              <a:ext uri="{FF2B5EF4-FFF2-40B4-BE49-F238E27FC236}">
                <a16:creationId xmlns:a16="http://schemas.microsoft.com/office/drawing/2014/main" id="{C0BD9473-0B44-F6C8-AFEA-E022E3F070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2382" y="3049157"/>
            <a:ext cx="2419925" cy="115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7102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pipes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43665BBC-1A95-C602-F101-FB2843032562}"/>
              </a:ext>
            </a:extLst>
          </p:cNvPr>
          <p:cNvSpPr txBox="1"/>
          <p:nvPr/>
        </p:nvSpPr>
        <p:spPr>
          <a:xfrm>
            <a:off x="115882" y="906881"/>
            <a:ext cx="11923718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pipe()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457200" indent="-457200">
              <a:buFontTx/>
              <a:buChar char="-"/>
            </a:pP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 a byte stream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not possible to randomly access the data in a pipe</a:t>
            </a:r>
          </a:p>
          <a:p>
            <a:pPr marL="457200" indent="-457200">
              <a:buFontTx/>
              <a:buChar char="-"/>
            </a:pPr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Tx/>
              <a:buChar char="-"/>
            </a:pP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Unidirectional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Data can travel only in one direction through a pipe. One end of the pipe is used for writing, and the other end is used for reading.</a:t>
            </a:r>
          </a:p>
          <a:p>
            <a:pPr marL="457200" indent="-457200">
              <a:buFontTx/>
              <a:buChar char="-"/>
            </a:pPr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Tx/>
              <a:buChar char="-"/>
            </a:pP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Atomic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If multiple processes are writing to a single pipe, then it is guaranteed that their data won’t be intermingled if they write no more than PIPE_BUF bytes at a time.</a:t>
            </a:r>
          </a:p>
          <a:p>
            <a:pPr marL="457200" indent="-457200">
              <a:buFontTx/>
              <a:buChar char="-"/>
            </a:pPr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Tx/>
              <a:buChar char="-"/>
            </a:pP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Have a limited capacity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 pipe is simply a buffer maintained in kernel memory. This buffer has a maximum capacity. Once a pipe is full, further writes to the pipe block until the reader removes some data from the pipe.</a:t>
            </a:r>
          </a:p>
          <a:p>
            <a:pPr marL="457200" indent="-457200">
              <a:buFontTx/>
              <a:buChar char="-"/>
            </a:pPr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97785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FIFOs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43665BBC-1A95-C602-F101-FB2843032562}"/>
              </a:ext>
            </a:extLst>
          </p:cNvPr>
          <p:cNvSpPr txBox="1"/>
          <p:nvPr/>
        </p:nvSpPr>
        <p:spPr>
          <a:xfrm>
            <a:off x="115882" y="906881"/>
            <a:ext cx="1192371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FIFO is similar to a pipe. </a:t>
            </a:r>
          </a:p>
          <a:p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principal difference is that a </a:t>
            </a:r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FIFO has a name within the file system and is opened in the same way as a regular file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allows a FIFO to be used for communication between unrelated processes</a:t>
            </a:r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7071A88C-073B-14C2-9F2F-C0B9FE253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650" y="3271637"/>
            <a:ext cx="6670699" cy="327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120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707AEC7-642C-153B-071E-4506E7EBE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5.</a:t>
            </a:r>
          </a:p>
        </p:txBody>
      </p:sp>
      <p:sp>
        <p:nvSpPr>
          <p:cNvPr id="3" name="Tiêu đề 1">
            <a:extLst>
              <a:ext uri="{FF2B5EF4-FFF2-40B4-BE49-F238E27FC236}">
                <a16:creationId xmlns:a16="http://schemas.microsoft.com/office/drawing/2014/main" id="{21334938-267D-086E-12B8-9B8B450ACAD5}"/>
              </a:ext>
            </a:extLst>
          </p:cNvPr>
          <p:cNvSpPr txBox="1">
            <a:spLocks/>
          </p:cNvSpPr>
          <p:nvPr/>
        </p:nvSpPr>
        <p:spPr>
          <a:xfrm>
            <a:off x="5504329" y="2668567"/>
            <a:ext cx="6060142" cy="971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Bebas Neue"/>
              <a:buNone/>
              <a:defRPr sz="13333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8800">
                <a:solidFill>
                  <a:schemeClr val="bg1"/>
                </a:solidFill>
              </a:rPr>
              <a:t>Message queue</a:t>
            </a:r>
          </a:p>
        </p:txBody>
      </p:sp>
    </p:spTree>
    <p:extLst>
      <p:ext uri="{BB962C8B-B14F-4D97-AF65-F5344CB8AC3E}">
        <p14:creationId xmlns:p14="http://schemas.microsoft.com/office/powerpoint/2010/main" val="19909655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System V Message queues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43665BBC-1A95-C602-F101-FB2843032562}"/>
              </a:ext>
            </a:extLst>
          </p:cNvPr>
          <p:cNvSpPr txBox="1"/>
          <p:nvPr/>
        </p:nvSpPr>
        <p:spPr>
          <a:xfrm>
            <a:off x="115882" y="906881"/>
            <a:ext cx="11923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</a:t>
            </a:r>
          </a:p>
        </p:txBody>
      </p:sp>
    </p:spTree>
    <p:extLst>
      <p:ext uri="{BB962C8B-B14F-4D97-AF65-F5344CB8AC3E}">
        <p14:creationId xmlns:p14="http://schemas.microsoft.com/office/powerpoint/2010/main" val="541015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Process environment</a:t>
            </a:r>
            <a:endParaRPr lang="en-US" sz="1200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0482E78F-9562-F918-CD8A-F0F84BFF7177}"/>
              </a:ext>
            </a:extLst>
          </p:cNvPr>
          <p:cNvSpPr txBox="1"/>
          <p:nvPr/>
        </p:nvSpPr>
        <p:spPr>
          <a:xfrm>
            <a:off x="115881" y="876574"/>
            <a:ext cx="1196023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 process has list of</a:t>
            </a:r>
            <a:r>
              <a:rPr lang="en-US" sz="28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environment variable.</a:t>
            </a:r>
          </a:p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 process created, it inherits a copy of its parent’s environment.</a:t>
            </a:r>
          </a:p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Show environment:</a:t>
            </a:r>
          </a:p>
          <a:p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Set/Unset env: </a:t>
            </a:r>
          </a:p>
        </p:txBody>
      </p:sp>
      <p:sp>
        <p:nvSpPr>
          <p:cNvPr id="9" name="Hình chữ nhật: Góc Tròn 8">
            <a:extLst>
              <a:ext uri="{FF2B5EF4-FFF2-40B4-BE49-F238E27FC236}">
                <a16:creationId xmlns:a16="http://schemas.microsoft.com/office/drawing/2014/main" id="{502393F8-4283-EFD5-C6F8-6B1EBBE9FA25}"/>
              </a:ext>
            </a:extLst>
          </p:cNvPr>
          <p:cNvSpPr/>
          <p:nvPr/>
        </p:nvSpPr>
        <p:spPr>
          <a:xfrm>
            <a:off x="593526" y="6315931"/>
            <a:ext cx="502023" cy="310916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/>
              <a:t>/</a:t>
            </a:r>
          </a:p>
        </p:txBody>
      </p:sp>
      <p:sp>
        <p:nvSpPr>
          <p:cNvPr id="10" name="Hình chữ nhật: Góc Tròn 9">
            <a:extLst>
              <a:ext uri="{FF2B5EF4-FFF2-40B4-BE49-F238E27FC236}">
                <a16:creationId xmlns:a16="http://schemas.microsoft.com/office/drawing/2014/main" id="{D16FCA5C-6F6C-ACE0-2F0E-CB57339CF6F4}"/>
              </a:ext>
            </a:extLst>
          </p:cNvPr>
          <p:cNvSpPr/>
          <p:nvPr/>
        </p:nvSpPr>
        <p:spPr>
          <a:xfrm>
            <a:off x="1513853" y="6309846"/>
            <a:ext cx="726142" cy="310916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/>
              <a:t>proc/</a:t>
            </a:r>
          </a:p>
        </p:txBody>
      </p:sp>
      <p:cxnSp>
        <p:nvCxnSpPr>
          <p:cNvPr id="11" name="Đường kết nối Mũi tên Thẳng 10">
            <a:extLst>
              <a:ext uri="{FF2B5EF4-FFF2-40B4-BE49-F238E27FC236}">
                <a16:creationId xmlns:a16="http://schemas.microsoft.com/office/drawing/2014/main" id="{319C0882-D036-C6EC-5B8A-DFD025B258C9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1095549" y="6465304"/>
            <a:ext cx="418304" cy="6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Hình chữ nhật: Góc Tròn 11">
            <a:extLst>
              <a:ext uri="{FF2B5EF4-FFF2-40B4-BE49-F238E27FC236}">
                <a16:creationId xmlns:a16="http://schemas.microsoft.com/office/drawing/2014/main" id="{7C4E135E-26F5-2E46-E96C-2D936240FB3E}"/>
              </a:ext>
            </a:extLst>
          </p:cNvPr>
          <p:cNvSpPr/>
          <p:nvPr/>
        </p:nvSpPr>
        <p:spPr>
          <a:xfrm>
            <a:off x="2658300" y="6309846"/>
            <a:ext cx="726142" cy="310916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/>
              <a:t>[pid]/</a:t>
            </a: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8B8B5253-E80C-6965-9DBF-80A27FF37A93}"/>
              </a:ext>
            </a:extLst>
          </p:cNvPr>
          <p:cNvSpPr txBox="1"/>
          <p:nvPr/>
        </p:nvSpPr>
        <p:spPr>
          <a:xfrm>
            <a:off x="4726534" y="6309846"/>
            <a:ext cx="26997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:command argument of process</a:t>
            </a:r>
          </a:p>
        </p:txBody>
      </p:sp>
      <p:cxnSp>
        <p:nvCxnSpPr>
          <p:cNvPr id="14" name="Đường kết nối Mũi tên Thẳng 13">
            <a:extLst>
              <a:ext uri="{FF2B5EF4-FFF2-40B4-BE49-F238E27FC236}">
                <a16:creationId xmlns:a16="http://schemas.microsoft.com/office/drawing/2014/main" id="{E6B65A8B-213A-F800-B631-97B66FFDD89E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2239995" y="6465304"/>
            <a:ext cx="418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Hình chữ nhật: Góc Tròn 15">
            <a:extLst>
              <a:ext uri="{FF2B5EF4-FFF2-40B4-BE49-F238E27FC236}">
                <a16:creationId xmlns:a16="http://schemas.microsoft.com/office/drawing/2014/main" id="{B6B6CDE1-6B6A-E7ED-7B55-52B11146980B}"/>
              </a:ext>
            </a:extLst>
          </p:cNvPr>
          <p:cNvSpPr/>
          <p:nvPr/>
        </p:nvSpPr>
        <p:spPr>
          <a:xfrm>
            <a:off x="3802746" y="6315931"/>
            <a:ext cx="870853" cy="310916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/>
              <a:t>cmdline</a:t>
            </a:r>
          </a:p>
        </p:txBody>
      </p:sp>
      <p:cxnSp>
        <p:nvCxnSpPr>
          <p:cNvPr id="17" name="Đường kết nối Mũi tên Thẳng 16">
            <a:extLst>
              <a:ext uri="{FF2B5EF4-FFF2-40B4-BE49-F238E27FC236}">
                <a16:creationId xmlns:a16="http://schemas.microsoft.com/office/drawing/2014/main" id="{0E6389D1-7F9F-CCCE-B796-EFFDE5A52799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>
            <a:off x="3384442" y="6465304"/>
            <a:ext cx="418304" cy="6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Hình ảnh 4">
            <a:extLst>
              <a:ext uri="{FF2B5EF4-FFF2-40B4-BE49-F238E27FC236}">
                <a16:creationId xmlns:a16="http://schemas.microsoft.com/office/drawing/2014/main" id="{CD66B9E2-5DEB-25A7-7753-6F7A6A56B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824" y="2249928"/>
            <a:ext cx="952819" cy="377157"/>
          </a:xfrm>
          <a:prstGeom prst="rect">
            <a:avLst/>
          </a:prstGeom>
        </p:spPr>
      </p:pic>
      <p:pic>
        <p:nvPicPr>
          <p:cNvPr id="19" name="Hình ảnh 18">
            <a:extLst>
              <a:ext uri="{FF2B5EF4-FFF2-40B4-BE49-F238E27FC236}">
                <a16:creationId xmlns:a16="http://schemas.microsoft.com/office/drawing/2014/main" id="{8779C44A-4D64-067B-4AB9-7F6C47EF1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0690" y="1839919"/>
            <a:ext cx="6163535" cy="1400370"/>
          </a:xfrm>
          <a:prstGeom prst="rect">
            <a:avLst/>
          </a:prstGeom>
        </p:spPr>
      </p:pic>
      <p:pic>
        <p:nvPicPr>
          <p:cNvPr id="23" name="Hình ảnh 22">
            <a:extLst>
              <a:ext uri="{FF2B5EF4-FFF2-40B4-BE49-F238E27FC236}">
                <a16:creationId xmlns:a16="http://schemas.microsoft.com/office/drawing/2014/main" id="{5A16B21B-8604-1CBB-5555-E06032AC3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8300" y="3505533"/>
            <a:ext cx="3655414" cy="394717"/>
          </a:xfrm>
          <a:prstGeom prst="rect">
            <a:avLst/>
          </a:prstGeom>
        </p:spPr>
      </p:pic>
      <p:pic>
        <p:nvPicPr>
          <p:cNvPr id="25" name="Hình ảnh 24">
            <a:extLst>
              <a:ext uri="{FF2B5EF4-FFF2-40B4-BE49-F238E27FC236}">
                <a16:creationId xmlns:a16="http://schemas.microsoft.com/office/drawing/2014/main" id="{82B89B6E-D3E5-B494-CEDF-2EB109E9BB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8300" y="4749722"/>
            <a:ext cx="2348561" cy="394717"/>
          </a:xfrm>
          <a:prstGeom prst="rect">
            <a:avLst/>
          </a:prstGeom>
        </p:spPr>
      </p:pic>
      <p:pic>
        <p:nvPicPr>
          <p:cNvPr id="27" name="Hình ảnh 26">
            <a:extLst>
              <a:ext uri="{FF2B5EF4-FFF2-40B4-BE49-F238E27FC236}">
                <a16:creationId xmlns:a16="http://schemas.microsoft.com/office/drawing/2014/main" id="{901E311D-7083-5E0E-8732-F2B5A9FCB5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2702" y="3429000"/>
            <a:ext cx="2753109" cy="876422"/>
          </a:xfrm>
          <a:prstGeom prst="rect">
            <a:avLst/>
          </a:prstGeom>
        </p:spPr>
      </p:pic>
      <p:pic>
        <p:nvPicPr>
          <p:cNvPr id="29" name="Hình ảnh 28">
            <a:extLst>
              <a:ext uri="{FF2B5EF4-FFF2-40B4-BE49-F238E27FC236}">
                <a16:creationId xmlns:a16="http://schemas.microsoft.com/office/drawing/2014/main" id="{6F132585-598D-6143-9E81-54AC95DCC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2702" y="4688208"/>
            <a:ext cx="3724795" cy="695422"/>
          </a:xfrm>
          <a:prstGeom prst="rect">
            <a:avLst/>
          </a:prstGeom>
        </p:spPr>
      </p:pic>
      <p:cxnSp>
        <p:nvCxnSpPr>
          <p:cNvPr id="31" name="Đường kết nối Mũi tên Thẳng 30">
            <a:extLst>
              <a:ext uri="{FF2B5EF4-FFF2-40B4-BE49-F238E27FC236}">
                <a16:creationId xmlns:a16="http://schemas.microsoft.com/office/drawing/2014/main" id="{EBF3FB8C-6D61-038A-914B-E7334B07AD1F}"/>
              </a:ext>
            </a:extLst>
          </p:cNvPr>
          <p:cNvCxnSpPr/>
          <p:nvPr/>
        </p:nvCxnSpPr>
        <p:spPr>
          <a:xfrm>
            <a:off x="4238172" y="2438506"/>
            <a:ext cx="12725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Đường kết nối Mũi tên Thẳng 31">
            <a:extLst>
              <a:ext uri="{FF2B5EF4-FFF2-40B4-BE49-F238E27FC236}">
                <a16:creationId xmlns:a16="http://schemas.microsoft.com/office/drawing/2014/main" id="{C8752FB0-E0C7-9555-B619-3C52B3A4B3F1}"/>
              </a:ext>
            </a:extLst>
          </p:cNvPr>
          <p:cNvCxnSpPr>
            <a:cxnSpLocks/>
          </p:cNvCxnSpPr>
          <p:nvPr/>
        </p:nvCxnSpPr>
        <p:spPr>
          <a:xfrm>
            <a:off x="6376443" y="3710254"/>
            <a:ext cx="4888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Đường kết nối Mũi tên Thẳng 33">
            <a:extLst>
              <a:ext uri="{FF2B5EF4-FFF2-40B4-BE49-F238E27FC236}">
                <a16:creationId xmlns:a16="http://schemas.microsoft.com/office/drawing/2014/main" id="{CA90A4FA-B13E-CD59-4773-21BC2E4C7E25}"/>
              </a:ext>
            </a:extLst>
          </p:cNvPr>
          <p:cNvCxnSpPr>
            <a:cxnSpLocks/>
          </p:cNvCxnSpPr>
          <p:nvPr/>
        </p:nvCxnSpPr>
        <p:spPr>
          <a:xfrm>
            <a:off x="5266283" y="4947080"/>
            <a:ext cx="15989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14969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707AEC7-642C-153B-071E-4506E7EBE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6.</a:t>
            </a:r>
          </a:p>
        </p:txBody>
      </p:sp>
      <p:sp>
        <p:nvSpPr>
          <p:cNvPr id="3" name="Tiêu đề 1">
            <a:extLst>
              <a:ext uri="{FF2B5EF4-FFF2-40B4-BE49-F238E27FC236}">
                <a16:creationId xmlns:a16="http://schemas.microsoft.com/office/drawing/2014/main" id="{21334938-267D-086E-12B8-9B8B450ACAD5}"/>
              </a:ext>
            </a:extLst>
          </p:cNvPr>
          <p:cNvSpPr txBox="1">
            <a:spLocks/>
          </p:cNvSpPr>
          <p:nvPr/>
        </p:nvSpPr>
        <p:spPr>
          <a:xfrm>
            <a:off x="5504329" y="2668567"/>
            <a:ext cx="6060142" cy="971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Bebas Neue"/>
              <a:buNone/>
              <a:defRPr sz="13333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8000">
                <a:solidFill>
                  <a:schemeClr val="bg1"/>
                </a:solidFill>
              </a:rPr>
              <a:t>System V vs posix</a:t>
            </a:r>
          </a:p>
        </p:txBody>
      </p:sp>
    </p:spTree>
    <p:extLst>
      <p:ext uri="{BB962C8B-B14F-4D97-AF65-F5344CB8AC3E}">
        <p14:creationId xmlns:p14="http://schemas.microsoft.com/office/powerpoint/2010/main" val="253648136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Shared memory</a:t>
            </a:r>
          </a:p>
        </p:txBody>
      </p:sp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8D2D1158-E745-BD75-D30A-2BCD321408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044793"/>
              </p:ext>
            </p:extLst>
          </p:nvPr>
        </p:nvGraphicFramePr>
        <p:xfrm>
          <a:off x="0" y="788894"/>
          <a:ext cx="12192000" cy="6087082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5722374">
                  <a:extLst>
                    <a:ext uri="{9D8B030D-6E8A-4147-A177-3AD203B41FA5}">
                      <a16:colId xmlns:a16="http://schemas.microsoft.com/office/drawing/2014/main" val="2573153343"/>
                    </a:ext>
                  </a:extLst>
                </a:gridCol>
                <a:gridCol w="6469626">
                  <a:extLst>
                    <a:ext uri="{9D8B030D-6E8A-4147-A177-3AD203B41FA5}">
                      <a16:colId xmlns:a16="http://schemas.microsoft.com/office/drawing/2014/main" val="2096170056"/>
                    </a:ext>
                  </a:extLst>
                </a:gridCol>
              </a:tblGrid>
              <a:tr h="211573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SYSTEM V</a:t>
                      </a:r>
                      <a:endParaRPr lang="en-US" sz="1400" b="1">
                        <a:effectLst/>
                        <a:latin typeface="inherit"/>
                      </a:endParaRPr>
                    </a:p>
                  </a:txBody>
                  <a:tcPr marL="34400" marR="34400" marT="34400" marB="34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POSIX</a:t>
                      </a:r>
                      <a:endParaRPr lang="en-US" sz="1400" b="1">
                        <a:effectLst/>
                        <a:latin typeface="inherit"/>
                      </a:endParaRPr>
                    </a:p>
                  </a:txBody>
                  <a:tcPr marL="34400" marR="34400" marT="34400" marB="34400" anchor="ctr"/>
                </a:tc>
                <a:extLst>
                  <a:ext uri="{0D108BD9-81ED-4DB2-BD59-A6C34878D82A}">
                    <a16:rowId xmlns:a16="http://schemas.microsoft.com/office/drawing/2014/main" val="2509868214"/>
                  </a:ext>
                </a:extLst>
              </a:tr>
              <a:tr h="5315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AT &amp; T introduced (1983) three new forms of IPC facilities namely message queues, shared memory, and semaphores.</a:t>
                      </a:r>
                    </a:p>
                  </a:txBody>
                  <a:tcPr marL="34400" marR="34400" marT="34400" marB="34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Portable Operating System Interface standards specified by IEEE to define application programming interface (API). POSIX covers all the three forms of IPC</a:t>
                      </a:r>
                    </a:p>
                  </a:txBody>
                  <a:tcPr marL="34400" marR="34400" marT="34400" marB="34400" anchor="ctr"/>
                </a:tc>
                <a:extLst>
                  <a:ext uri="{0D108BD9-81ED-4DB2-BD59-A6C34878D82A}">
                    <a16:rowId xmlns:a16="http://schemas.microsoft.com/office/drawing/2014/main" val="2099405274"/>
                  </a:ext>
                </a:extLst>
              </a:tr>
              <a:tr h="531541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SYSTEM V IPC covers all the IPC mechanisms viz., pipes, named pipes, message queues, signals, semaphores, and shared memory. It also covers socket and Unix Domain sockets.</a:t>
                      </a:r>
                    </a:p>
                  </a:txBody>
                  <a:tcPr marL="34400" marR="34400" marT="34400" marB="344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Almost all the basic concepts are the same as System V. </a:t>
                      </a:r>
                      <a:r>
                        <a:rPr lang="en-US" sz="1400" b="1">
                          <a:solidFill>
                            <a:schemeClr val="accent2"/>
                          </a:solidFill>
                          <a:effectLst/>
                        </a:rPr>
                        <a:t>It only differs with the interface</a:t>
                      </a:r>
                    </a:p>
                  </a:txBody>
                  <a:tcPr marL="34400" marR="34400" marT="34400" marB="34400" anchor="ctr"/>
                </a:tc>
                <a:extLst>
                  <a:ext uri="{0D108BD9-81ED-4DB2-BD59-A6C34878D82A}">
                    <a16:rowId xmlns:a16="http://schemas.microsoft.com/office/drawing/2014/main" val="2978648495"/>
                  </a:ext>
                </a:extLst>
              </a:tr>
              <a:tr h="211573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Shared Memory Interface Calls shmget(), shmat(), shmdt(), shmctl()</a:t>
                      </a:r>
                    </a:p>
                  </a:txBody>
                  <a:tcPr marL="34400" marR="34400" marT="34400" marB="34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Shared Memory Interface Calls shm_open(), mmap(), shm_unlink()</a:t>
                      </a:r>
                    </a:p>
                  </a:txBody>
                  <a:tcPr marL="34400" marR="34400" marT="34400" marB="34400" anchor="ctr"/>
                </a:tc>
                <a:extLst>
                  <a:ext uri="{0D108BD9-81ED-4DB2-BD59-A6C34878D82A}">
                    <a16:rowId xmlns:a16="http://schemas.microsoft.com/office/drawing/2014/main" val="2802689859"/>
                  </a:ext>
                </a:extLst>
              </a:tr>
              <a:tr h="371557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Message Queue Interface Calls msgget(), msgsnd(), msgrcv(), msgctl()</a:t>
                      </a:r>
                    </a:p>
                  </a:txBody>
                  <a:tcPr marL="34400" marR="34400" marT="34400" marB="34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Message Queue Interface Calls mq_open(), mq_send(), mq_receive(), mq_unlink()</a:t>
                      </a:r>
                    </a:p>
                  </a:txBody>
                  <a:tcPr marL="34400" marR="34400" marT="34400" marB="34400" anchor="ctr"/>
                </a:tc>
                <a:extLst>
                  <a:ext uri="{0D108BD9-81ED-4DB2-BD59-A6C34878D82A}">
                    <a16:rowId xmlns:a16="http://schemas.microsoft.com/office/drawing/2014/main" val="3579565858"/>
                  </a:ext>
                </a:extLst>
              </a:tr>
              <a:tr h="6915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Semaphore Interface Calls semget(), semop(), semctl()</a:t>
                      </a:r>
                    </a:p>
                  </a:txBody>
                  <a:tcPr marL="34400" marR="34400" marT="34400" marB="34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Semaphore Interface Calls Named Semaphores sem_open(), sem_close(), sem_unlink(), sem_post(), sem_wait(), sem_trywait(), sem_timedwait(), sem_getvalue() Unnamed or Memory based semaphores sem_init(), sem_post(), sem_wait(), sem_getvalue(),sem_destroy()</a:t>
                      </a:r>
                    </a:p>
                  </a:txBody>
                  <a:tcPr marL="34400" marR="34400" marT="34400" marB="34400" anchor="ctr"/>
                </a:tc>
                <a:extLst>
                  <a:ext uri="{0D108BD9-81ED-4DB2-BD59-A6C34878D82A}">
                    <a16:rowId xmlns:a16="http://schemas.microsoft.com/office/drawing/2014/main" val="3127880463"/>
                  </a:ext>
                </a:extLst>
              </a:tr>
              <a:tr h="211573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Uses keys and identifiers to identify the IPC objects.</a:t>
                      </a:r>
                    </a:p>
                  </a:txBody>
                  <a:tcPr marL="34400" marR="34400" marT="34400" marB="34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Uses names and file descriptors to identify IPC objects</a:t>
                      </a:r>
                    </a:p>
                  </a:txBody>
                  <a:tcPr marL="34400" marR="34400" marT="34400" marB="34400" anchor="ctr"/>
                </a:tc>
                <a:extLst>
                  <a:ext uri="{0D108BD9-81ED-4DB2-BD59-A6C34878D82A}">
                    <a16:rowId xmlns:a16="http://schemas.microsoft.com/office/drawing/2014/main" val="2406167008"/>
                  </a:ext>
                </a:extLst>
              </a:tr>
              <a:tr h="2115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NA</a:t>
                      </a:r>
                    </a:p>
                  </a:txBody>
                  <a:tcPr marL="34400" marR="34400" marT="34400" marB="34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POSIX Message Queues can be monitored using select(), poll() and epoll APIs</a:t>
                      </a:r>
                    </a:p>
                  </a:txBody>
                  <a:tcPr marL="34400" marR="34400" marT="34400" marB="34400" anchor="ctr"/>
                </a:tc>
                <a:extLst>
                  <a:ext uri="{0D108BD9-81ED-4DB2-BD59-A6C34878D82A}">
                    <a16:rowId xmlns:a16="http://schemas.microsoft.com/office/drawing/2014/main" val="1902681913"/>
                  </a:ext>
                </a:extLst>
              </a:tr>
              <a:tr h="3715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Offers msgctl() call</a:t>
                      </a:r>
                    </a:p>
                  </a:txBody>
                  <a:tcPr marL="34400" marR="34400" marT="34400" marB="34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Provides functions (mq_getattr() and mq_setattr()) either to access or set attributes 11. IPC - System V &amp; POSIX</a:t>
                      </a:r>
                    </a:p>
                  </a:txBody>
                  <a:tcPr marL="34400" marR="34400" marT="34400" marB="34400" anchor="ctr"/>
                </a:tc>
                <a:extLst>
                  <a:ext uri="{0D108BD9-81ED-4DB2-BD59-A6C34878D82A}">
                    <a16:rowId xmlns:a16="http://schemas.microsoft.com/office/drawing/2014/main" val="3090065658"/>
                  </a:ext>
                </a:extLst>
              </a:tr>
              <a:tr h="3715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NA</a:t>
                      </a:r>
                    </a:p>
                  </a:txBody>
                  <a:tcPr marL="34400" marR="34400" marT="34400" marB="34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Multi-thread safe. Covers thread synchronization functions such as mutex locks, conditional variables, read-write locks, etc.</a:t>
                      </a:r>
                    </a:p>
                  </a:txBody>
                  <a:tcPr marL="34400" marR="34400" marT="34400" marB="34400" anchor="ctr"/>
                </a:tc>
                <a:extLst>
                  <a:ext uri="{0D108BD9-81ED-4DB2-BD59-A6C34878D82A}">
                    <a16:rowId xmlns:a16="http://schemas.microsoft.com/office/drawing/2014/main" val="2763756421"/>
                  </a:ext>
                </a:extLst>
              </a:tr>
              <a:tr h="2115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NA</a:t>
                      </a:r>
                    </a:p>
                  </a:txBody>
                  <a:tcPr marL="34400" marR="34400" marT="34400" marB="34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Offers few notification features for message queues (such as mq_notify())</a:t>
                      </a:r>
                    </a:p>
                  </a:txBody>
                  <a:tcPr marL="34400" marR="34400" marT="34400" marB="34400" anchor="ctr"/>
                </a:tc>
                <a:extLst>
                  <a:ext uri="{0D108BD9-81ED-4DB2-BD59-A6C34878D82A}">
                    <a16:rowId xmlns:a16="http://schemas.microsoft.com/office/drawing/2014/main" val="3410045269"/>
                  </a:ext>
                </a:extLst>
              </a:tr>
              <a:tr h="371557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Requires system calls such as shmctl(), commands (ipcs, ipcrm) to perform status/control operations.</a:t>
                      </a:r>
                    </a:p>
                  </a:txBody>
                  <a:tcPr marL="34400" marR="34400" marT="34400" marB="34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Shared memory objects can be examined and manipulated using system calls such as fstat(), fchmod()</a:t>
                      </a:r>
                    </a:p>
                  </a:txBody>
                  <a:tcPr marL="34400" marR="34400" marT="34400" marB="34400" anchor="ctr"/>
                </a:tc>
                <a:extLst>
                  <a:ext uri="{0D108BD9-81ED-4DB2-BD59-A6C34878D82A}">
                    <a16:rowId xmlns:a16="http://schemas.microsoft.com/office/drawing/2014/main" val="3512483803"/>
                  </a:ext>
                </a:extLst>
              </a:tr>
              <a:tr h="5315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The size of a System V shared memory segment is fixed at the time of creation (via shmget())</a:t>
                      </a:r>
                    </a:p>
                  </a:txBody>
                  <a:tcPr marL="34400" marR="34400" marT="34400" marB="344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We can use ftruncate() to adjust the size of the underlying object, then recreate the mapping using munmap() and mmap() (or the Linux-specific mremap())</a:t>
                      </a:r>
                    </a:p>
                  </a:txBody>
                  <a:tcPr marL="34400" marR="34400" marT="34400" marB="34400" anchor="ctr"/>
                </a:tc>
                <a:extLst>
                  <a:ext uri="{0D108BD9-81ED-4DB2-BD59-A6C34878D82A}">
                    <a16:rowId xmlns:a16="http://schemas.microsoft.com/office/drawing/2014/main" val="488322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557547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707AEC7-642C-153B-071E-4506E7EBE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7.</a:t>
            </a:r>
          </a:p>
        </p:txBody>
      </p:sp>
      <p:sp>
        <p:nvSpPr>
          <p:cNvPr id="3" name="Tiêu đề 1">
            <a:extLst>
              <a:ext uri="{FF2B5EF4-FFF2-40B4-BE49-F238E27FC236}">
                <a16:creationId xmlns:a16="http://schemas.microsoft.com/office/drawing/2014/main" id="{21334938-267D-086E-12B8-9B8B450ACAD5}"/>
              </a:ext>
            </a:extLst>
          </p:cNvPr>
          <p:cNvSpPr txBox="1">
            <a:spLocks/>
          </p:cNvSpPr>
          <p:nvPr/>
        </p:nvSpPr>
        <p:spPr>
          <a:xfrm>
            <a:off x="5504329" y="2668567"/>
            <a:ext cx="6060142" cy="971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Bebas Neue"/>
              <a:buNone/>
              <a:defRPr sz="13333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8800">
                <a:solidFill>
                  <a:schemeClr val="bg1"/>
                </a:solidFill>
              </a:rPr>
              <a:t>socket</a:t>
            </a:r>
          </a:p>
        </p:txBody>
      </p:sp>
    </p:spTree>
    <p:extLst>
      <p:ext uri="{BB962C8B-B14F-4D97-AF65-F5344CB8AC3E}">
        <p14:creationId xmlns:p14="http://schemas.microsoft.com/office/powerpoint/2010/main" val="619710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707AEC7-642C-153B-071E-4506E7EBE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8.</a:t>
            </a:r>
          </a:p>
        </p:txBody>
      </p:sp>
      <p:sp>
        <p:nvSpPr>
          <p:cNvPr id="3" name="Tiêu đề 1">
            <a:extLst>
              <a:ext uri="{FF2B5EF4-FFF2-40B4-BE49-F238E27FC236}">
                <a16:creationId xmlns:a16="http://schemas.microsoft.com/office/drawing/2014/main" id="{21334938-267D-086E-12B8-9B8B450ACAD5}"/>
              </a:ext>
            </a:extLst>
          </p:cNvPr>
          <p:cNvSpPr txBox="1">
            <a:spLocks/>
          </p:cNvSpPr>
          <p:nvPr/>
        </p:nvSpPr>
        <p:spPr>
          <a:xfrm>
            <a:off x="5504329" y="2668567"/>
            <a:ext cx="6060142" cy="971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Bebas Neue"/>
              <a:buNone/>
              <a:defRPr sz="13333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8800">
                <a:solidFill>
                  <a:schemeClr val="bg1"/>
                </a:solidFill>
              </a:rPr>
              <a:t>Shared memory</a:t>
            </a:r>
          </a:p>
        </p:txBody>
      </p:sp>
    </p:spTree>
    <p:extLst>
      <p:ext uri="{BB962C8B-B14F-4D97-AF65-F5344CB8AC3E}">
        <p14:creationId xmlns:p14="http://schemas.microsoft.com/office/powerpoint/2010/main" val="21660363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Shared memory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43665BBC-1A95-C602-F101-FB2843032562}"/>
              </a:ext>
            </a:extLst>
          </p:cNvPr>
          <p:cNvSpPr txBox="1"/>
          <p:nvPr/>
        </p:nvSpPr>
        <p:spPr>
          <a:xfrm>
            <a:off x="115882" y="906881"/>
            <a:ext cx="11923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Shared memory is a memory shared between two or more processes.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F0648FB9-7A3D-EBF2-6893-5791D9F83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444" y="1747097"/>
            <a:ext cx="3735112" cy="2485690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392ECFBC-864B-B57F-CF4F-CAA7F4C8A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644" y="4549783"/>
            <a:ext cx="9774712" cy="173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3869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707AEC7-642C-153B-071E-4506E7EBE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9.</a:t>
            </a:r>
          </a:p>
        </p:txBody>
      </p:sp>
      <p:sp>
        <p:nvSpPr>
          <p:cNvPr id="3" name="Tiêu đề 1">
            <a:extLst>
              <a:ext uri="{FF2B5EF4-FFF2-40B4-BE49-F238E27FC236}">
                <a16:creationId xmlns:a16="http://schemas.microsoft.com/office/drawing/2014/main" id="{21334938-267D-086E-12B8-9B8B450ACAD5}"/>
              </a:ext>
            </a:extLst>
          </p:cNvPr>
          <p:cNvSpPr txBox="1">
            <a:spLocks/>
          </p:cNvSpPr>
          <p:nvPr/>
        </p:nvSpPr>
        <p:spPr>
          <a:xfrm>
            <a:off x="5504329" y="2668567"/>
            <a:ext cx="6060142" cy="971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Bebas Neue"/>
              <a:buNone/>
              <a:defRPr sz="13333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8800">
                <a:solidFill>
                  <a:schemeClr val="bg1"/>
                </a:solidFill>
              </a:rPr>
              <a:t>Signals</a:t>
            </a:r>
          </a:p>
        </p:txBody>
      </p:sp>
    </p:spTree>
    <p:extLst>
      <p:ext uri="{BB962C8B-B14F-4D97-AF65-F5344CB8AC3E}">
        <p14:creationId xmlns:p14="http://schemas.microsoft.com/office/powerpoint/2010/main" val="160880919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707AEC7-642C-153B-071E-4506E7EBE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10.</a:t>
            </a:r>
          </a:p>
        </p:txBody>
      </p:sp>
      <p:sp>
        <p:nvSpPr>
          <p:cNvPr id="3" name="Tiêu đề 1">
            <a:extLst>
              <a:ext uri="{FF2B5EF4-FFF2-40B4-BE49-F238E27FC236}">
                <a16:creationId xmlns:a16="http://schemas.microsoft.com/office/drawing/2014/main" id="{21334938-267D-086E-12B8-9B8B450ACAD5}"/>
              </a:ext>
            </a:extLst>
          </p:cNvPr>
          <p:cNvSpPr txBox="1">
            <a:spLocks/>
          </p:cNvSpPr>
          <p:nvPr/>
        </p:nvSpPr>
        <p:spPr>
          <a:xfrm>
            <a:off x="5504329" y="2668567"/>
            <a:ext cx="6060142" cy="971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Bebas Neue"/>
              <a:buNone/>
              <a:defRPr sz="13333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8800">
                <a:solidFill>
                  <a:schemeClr val="bg1"/>
                </a:solidFill>
              </a:rPr>
              <a:t>File system</a:t>
            </a:r>
          </a:p>
        </p:txBody>
      </p:sp>
    </p:spTree>
    <p:extLst>
      <p:ext uri="{BB962C8B-B14F-4D97-AF65-F5344CB8AC3E}">
        <p14:creationId xmlns:p14="http://schemas.microsoft.com/office/powerpoint/2010/main" val="180265837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707AEC7-642C-153B-071E-4506E7EBE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11.</a:t>
            </a:r>
          </a:p>
        </p:txBody>
      </p:sp>
      <p:sp>
        <p:nvSpPr>
          <p:cNvPr id="3" name="Tiêu đề 1">
            <a:extLst>
              <a:ext uri="{FF2B5EF4-FFF2-40B4-BE49-F238E27FC236}">
                <a16:creationId xmlns:a16="http://schemas.microsoft.com/office/drawing/2014/main" id="{21334938-267D-086E-12B8-9B8B450ACAD5}"/>
              </a:ext>
            </a:extLst>
          </p:cNvPr>
          <p:cNvSpPr txBox="1">
            <a:spLocks/>
          </p:cNvSpPr>
          <p:nvPr/>
        </p:nvSpPr>
        <p:spPr>
          <a:xfrm>
            <a:off x="5504329" y="2668567"/>
            <a:ext cx="6060142" cy="971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Bebas Neue"/>
              <a:buNone/>
              <a:defRPr sz="13333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8800">
                <a:solidFill>
                  <a:schemeClr val="bg1"/>
                </a:solidFill>
              </a:rPr>
              <a:t>Virtual memory</a:t>
            </a:r>
          </a:p>
        </p:txBody>
      </p:sp>
    </p:spTree>
    <p:extLst>
      <p:ext uri="{BB962C8B-B14F-4D97-AF65-F5344CB8AC3E}">
        <p14:creationId xmlns:p14="http://schemas.microsoft.com/office/powerpoint/2010/main" val="405371703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707AEC7-642C-153B-071E-4506E7EBE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12.</a:t>
            </a:r>
          </a:p>
        </p:txBody>
      </p:sp>
      <p:sp>
        <p:nvSpPr>
          <p:cNvPr id="3" name="Tiêu đề 1">
            <a:extLst>
              <a:ext uri="{FF2B5EF4-FFF2-40B4-BE49-F238E27FC236}">
                <a16:creationId xmlns:a16="http://schemas.microsoft.com/office/drawing/2014/main" id="{21334938-267D-086E-12B8-9B8B450ACAD5}"/>
              </a:ext>
            </a:extLst>
          </p:cNvPr>
          <p:cNvSpPr txBox="1">
            <a:spLocks/>
          </p:cNvSpPr>
          <p:nvPr/>
        </p:nvSpPr>
        <p:spPr>
          <a:xfrm>
            <a:off x="5504329" y="2668567"/>
            <a:ext cx="6060142" cy="971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Bebas Neue"/>
              <a:buNone/>
              <a:defRPr sz="13333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8800">
                <a:solidFill>
                  <a:schemeClr val="bg1"/>
                </a:solidFill>
              </a:rPr>
              <a:t>Device driver</a:t>
            </a:r>
          </a:p>
        </p:txBody>
      </p:sp>
    </p:spTree>
    <p:extLst>
      <p:ext uri="{BB962C8B-B14F-4D97-AF65-F5344CB8AC3E}">
        <p14:creationId xmlns:p14="http://schemas.microsoft.com/office/powerpoint/2010/main" val="2953672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command line argument – argc, argv, env</a:t>
            </a:r>
            <a:endParaRPr lang="en-US" sz="1200"/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E59C78DD-D91C-70CA-1E7E-A063A6A3E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545" y="2866857"/>
            <a:ext cx="5911088" cy="1859499"/>
          </a:xfrm>
          <a:prstGeom prst="rect">
            <a:avLst/>
          </a:prstGeom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6478C305-C3B3-EBF1-94FD-48E6652E5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14" y="895739"/>
            <a:ext cx="5226951" cy="586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07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1">
            <a:extLst>
              <a:ext uri="{FF2B5EF4-FFF2-40B4-BE49-F238E27FC236}">
                <a16:creationId xmlns:a16="http://schemas.microsoft.com/office/drawing/2014/main" id="{21334938-267D-086E-12B8-9B8B450ACAD5}"/>
              </a:ext>
            </a:extLst>
          </p:cNvPr>
          <p:cNvSpPr txBox="1">
            <a:spLocks/>
          </p:cNvSpPr>
          <p:nvPr/>
        </p:nvSpPr>
        <p:spPr>
          <a:xfrm>
            <a:off x="5504329" y="2668567"/>
            <a:ext cx="6060142" cy="971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Bebas Neue"/>
              <a:buNone/>
              <a:defRPr sz="13333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7200">
                <a:solidFill>
                  <a:schemeClr val="bg1"/>
                </a:solidFill>
              </a:rPr>
              <a:t>PROCESS credential</a:t>
            </a:r>
          </a:p>
        </p:txBody>
      </p:sp>
    </p:spTree>
    <p:extLst>
      <p:ext uri="{BB962C8B-B14F-4D97-AF65-F5344CB8AC3E}">
        <p14:creationId xmlns:p14="http://schemas.microsoft.com/office/powerpoint/2010/main" val="3672333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Process credentials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0482E78F-9562-F918-CD8A-F0F84BFF7177}"/>
              </a:ext>
            </a:extLst>
          </p:cNvPr>
          <p:cNvSpPr txBox="1"/>
          <p:nvPr/>
        </p:nvSpPr>
        <p:spPr>
          <a:xfrm>
            <a:off x="115881" y="876574"/>
            <a:ext cx="119602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 process has a set of UIDs and GIDs (maybe refer to process credentials):</a:t>
            </a:r>
          </a:p>
          <a:p>
            <a:pPr marL="457200" indent="-457200">
              <a:buFontTx/>
              <a:buChar char="-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 user ID and group ID</a:t>
            </a:r>
          </a:p>
          <a:p>
            <a:pPr marL="457200" indent="-457200">
              <a:buFontTx/>
              <a:buChar char="-"/>
            </a:pPr>
            <a:r>
              <a:rPr lang="en-US" sz="2800" i="1">
                <a:solidFill>
                  <a:schemeClr val="accent3">
                    <a:lumMod val="6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Effective user ID and group ID (UNIX common but Linux)</a:t>
            </a:r>
          </a:p>
          <a:p>
            <a:pPr marL="457200" indent="-457200">
              <a:buFontTx/>
              <a:buChar char="-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File-system user ID and group ID (Linux-specific) </a:t>
            </a:r>
            <a:r>
              <a:rPr lang="en-US" sz="28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(same as effective)</a:t>
            </a:r>
            <a:endParaRPr lang="en-US" sz="2800" i="1">
              <a:solidFill>
                <a:schemeClr val="accent3">
                  <a:lumMod val="6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Tx/>
              <a:buChar char="-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Saved </a:t>
            </a: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set-user-ID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saved </a:t>
            </a: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set-group-ID</a:t>
            </a:r>
          </a:p>
          <a:p>
            <a:pPr marL="457200" indent="-457200">
              <a:buFontTx/>
              <a:buChar char="-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Supplementary group IDs </a:t>
            </a:r>
          </a:p>
        </p:txBody>
      </p:sp>
    </p:spTree>
    <p:extLst>
      <p:ext uri="{BB962C8B-B14F-4D97-AF65-F5344CB8AC3E}">
        <p14:creationId xmlns:p14="http://schemas.microsoft.com/office/powerpoint/2010/main" val="3307503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Process credentials: Real User ID and Real Group ID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0482E78F-9562-F918-CD8A-F0F84BFF7177}"/>
              </a:ext>
            </a:extLst>
          </p:cNvPr>
          <p:cNvSpPr txBox="1"/>
          <p:nvPr/>
        </p:nvSpPr>
        <p:spPr>
          <a:xfrm>
            <a:off x="115880" y="876574"/>
            <a:ext cx="764064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real user ID and group ID identify the user and group to which the process belongs.</a:t>
            </a:r>
          </a:p>
          <a:p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 login, login shell gets its real user and group IDs.</a:t>
            </a:r>
          </a:p>
          <a:p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 a new process is created </a:t>
            </a:r>
            <a:r>
              <a:rPr lang="en-US" sz="28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(e.g., when the shell executes a program), 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inherits these identifiers from its parent.</a:t>
            </a: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87ED6914-2B6D-B79A-5511-D9CA7A322A60}"/>
              </a:ext>
            </a:extLst>
          </p:cNvPr>
          <p:cNvSpPr/>
          <p:nvPr/>
        </p:nvSpPr>
        <p:spPr>
          <a:xfrm>
            <a:off x="8516149" y="2590098"/>
            <a:ext cx="962025" cy="62865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Login</a:t>
            </a: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694440BE-1867-F4E8-F4E2-7527898EC7A5}"/>
              </a:ext>
            </a:extLst>
          </p:cNvPr>
          <p:cNvSpPr/>
          <p:nvPr/>
        </p:nvSpPr>
        <p:spPr>
          <a:xfrm>
            <a:off x="10171119" y="2590098"/>
            <a:ext cx="1905000" cy="62865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Real user</a:t>
            </a:r>
          </a:p>
          <a:p>
            <a:pPr algn="ctr"/>
            <a:r>
              <a:rPr lang="en-US"/>
              <a:t>/etc/passwd</a:t>
            </a:r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F3DA6BB3-8333-B9A7-37C0-DFBA640329CF}"/>
              </a:ext>
            </a:extLst>
          </p:cNvPr>
          <p:cNvSpPr/>
          <p:nvPr/>
        </p:nvSpPr>
        <p:spPr>
          <a:xfrm>
            <a:off x="7932743" y="3928574"/>
            <a:ext cx="2128836" cy="62865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New process created</a:t>
            </a:r>
          </a:p>
        </p:txBody>
      </p:sp>
      <p:cxnSp>
        <p:nvCxnSpPr>
          <p:cNvPr id="8" name="Đường kết nối Mũi tên Thẳng 7">
            <a:extLst>
              <a:ext uri="{FF2B5EF4-FFF2-40B4-BE49-F238E27FC236}">
                <a16:creationId xmlns:a16="http://schemas.microsoft.com/office/drawing/2014/main" id="{E072D9D9-972C-4902-35B8-7830F2D92BF2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9478174" y="2904423"/>
            <a:ext cx="692945" cy="0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Hình chữ nhật 17">
            <a:extLst>
              <a:ext uri="{FF2B5EF4-FFF2-40B4-BE49-F238E27FC236}">
                <a16:creationId xmlns:a16="http://schemas.microsoft.com/office/drawing/2014/main" id="{55BB2081-A394-113C-B568-1BC45D8A18EB}"/>
              </a:ext>
            </a:extLst>
          </p:cNvPr>
          <p:cNvSpPr/>
          <p:nvPr/>
        </p:nvSpPr>
        <p:spPr>
          <a:xfrm>
            <a:off x="8568536" y="5293351"/>
            <a:ext cx="857250" cy="62865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…….</a:t>
            </a:r>
          </a:p>
        </p:txBody>
      </p:sp>
      <p:sp>
        <p:nvSpPr>
          <p:cNvPr id="27" name="Hình chữ nhật 26">
            <a:extLst>
              <a:ext uri="{FF2B5EF4-FFF2-40B4-BE49-F238E27FC236}">
                <a16:creationId xmlns:a16="http://schemas.microsoft.com/office/drawing/2014/main" id="{02AD97A1-5DD4-F835-1C1B-CA13D0CE3D63}"/>
              </a:ext>
            </a:extLst>
          </p:cNvPr>
          <p:cNvSpPr/>
          <p:nvPr/>
        </p:nvSpPr>
        <p:spPr>
          <a:xfrm>
            <a:off x="8237542" y="1490663"/>
            <a:ext cx="1519240" cy="62865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Init process</a:t>
            </a:r>
          </a:p>
        </p:txBody>
      </p:sp>
      <p:cxnSp>
        <p:nvCxnSpPr>
          <p:cNvPr id="29" name="Đường kết nối Mũi tên Thẳng 28">
            <a:extLst>
              <a:ext uri="{FF2B5EF4-FFF2-40B4-BE49-F238E27FC236}">
                <a16:creationId xmlns:a16="http://schemas.microsoft.com/office/drawing/2014/main" id="{D3C8EE90-AD1F-62F7-1593-08B59C9FC9CB}"/>
              </a:ext>
            </a:extLst>
          </p:cNvPr>
          <p:cNvCxnSpPr>
            <a:cxnSpLocks/>
            <a:stCxn id="27" idx="2"/>
            <a:endCxn id="4" idx="0"/>
          </p:cNvCxnSpPr>
          <p:nvPr/>
        </p:nvCxnSpPr>
        <p:spPr>
          <a:xfrm>
            <a:off x="8997162" y="2119313"/>
            <a:ext cx="0" cy="470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Đường kết nối Mũi tên Thẳng 31">
            <a:extLst>
              <a:ext uri="{FF2B5EF4-FFF2-40B4-BE49-F238E27FC236}">
                <a16:creationId xmlns:a16="http://schemas.microsoft.com/office/drawing/2014/main" id="{E1981970-AB3E-4BBD-1B9F-FD12C3BA14D2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8997161" y="3218748"/>
            <a:ext cx="1" cy="709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Đường kết nối: Cong 35">
            <a:extLst>
              <a:ext uri="{FF2B5EF4-FFF2-40B4-BE49-F238E27FC236}">
                <a16:creationId xmlns:a16="http://schemas.microsoft.com/office/drawing/2014/main" id="{7A218F50-A3F7-C297-CB3B-BA82D9F7EBD0}"/>
              </a:ext>
            </a:extLst>
          </p:cNvPr>
          <p:cNvCxnSpPr>
            <a:cxnSpLocks/>
            <a:stCxn id="5" idx="2"/>
            <a:endCxn id="6" idx="3"/>
          </p:cNvCxnSpPr>
          <p:nvPr/>
        </p:nvCxnSpPr>
        <p:spPr>
          <a:xfrm rot="5400000">
            <a:off x="10080524" y="3199803"/>
            <a:ext cx="1024151" cy="106204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Hộp Văn bản 41">
            <a:extLst>
              <a:ext uri="{FF2B5EF4-FFF2-40B4-BE49-F238E27FC236}">
                <a16:creationId xmlns:a16="http://schemas.microsoft.com/office/drawing/2014/main" id="{D9DD6FEC-095F-EAB3-4179-29F729E82C20}"/>
              </a:ext>
            </a:extLst>
          </p:cNvPr>
          <p:cNvSpPr txBox="1"/>
          <p:nvPr/>
        </p:nvSpPr>
        <p:spPr>
          <a:xfrm>
            <a:off x="10787629" y="3850906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inherit</a:t>
            </a:r>
          </a:p>
        </p:txBody>
      </p:sp>
      <p:cxnSp>
        <p:nvCxnSpPr>
          <p:cNvPr id="43" name="Đường kết nối Mũi tên Thẳng 42">
            <a:extLst>
              <a:ext uri="{FF2B5EF4-FFF2-40B4-BE49-F238E27FC236}">
                <a16:creationId xmlns:a16="http://schemas.microsoft.com/office/drawing/2014/main" id="{90A63131-3F42-2D8C-FF6B-C1E6307C7DEF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>
            <a:off x="8997161" y="4557224"/>
            <a:ext cx="0" cy="736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517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Process credentials: File-system user ID and group ID 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0482E78F-9562-F918-CD8A-F0F84BFF7177}"/>
              </a:ext>
            </a:extLst>
          </p:cNvPr>
          <p:cNvSpPr txBox="1"/>
          <p:nvPr/>
        </p:nvSpPr>
        <p:spPr>
          <a:xfrm>
            <a:off x="115881" y="876574"/>
            <a:ext cx="119602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 Linux, it is </a:t>
            </a:r>
            <a:r>
              <a:rPr lang="en-US" sz="28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file-system user and group IDs determine permissions 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 performing file-system operations such as:</a:t>
            </a:r>
          </a:p>
          <a:p>
            <a:pPr marL="457200" indent="-457200">
              <a:buFontTx/>
              <a:buChar char="-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Opening files</a:t>
            </a:r>
          </a:p>
          <a:p>
            <a:pPr marL="457200" indent="-457200">
              <a:buFontTx/>
              <a:buChar char="-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Changing file ownership</a:t>
            </a:r>
          </a:p>
          <a:p>
            <a:pPr marL="457200" indent="-457200">
              <a:buFontTx/>
              <a:buChar char="-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Modifying file permissions</a:t>
            </a:r>
          </a:p>
        </p:txBody>
      </p:sp>
    </p:spTree>
    <p:extLst>
      <p:ext uri="{BB962C8B-B14F-4D97-AF65-F5344CB8AC3E}">
        <p14:creationId xmlns:p14="http://schemas.microsoft.com/office/powerpoint/2010/main" val="3816099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Process credentials: Saved Set-User-ID and Saved Set-Group-ID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0482E78F-9562-F918-CD8A-F0F84BFF7177}"/>
              </a:ext>
            </a:extLst>
          </p:cNvPr>
          <p:cNvSpPr txBox="1"/>
          <p:nvPr/>
        </p:nvSpPr>
        <p:spPr>
          <a:xfrm>
            <a:off x="115880" y="876574"/>
            <a:ext cx="8047045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 program is executed:</a:t>
            </a:r>
          </a:p>
          <a:p>
            <a:pPr marL="457200" indent="-457200">
              <a:buFontTx/>
              <a:buChar char="-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the </a:t>
            </a: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set-user-ID (set-group-ID) permission bit is enabled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on the executable, then the effective user (group) ID of the process is made the same as the owner of the executable. </a:t>
            </a:r>
          </a:p>
          <a:p>
            <a:pPr marL="457200" indent="-457200">
              <a:buFontTx/>
              <a:buChar char="-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the </a:t>
            </a: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set-user-ID (set-group-ID) bit is not set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then no change is made to the effective user (group) ID of the process.</a:t>
            </a:r>
          </a:p>
          <a:p>
            <a:pPr marL="457200" indent="-457200">
              <a:buFontTx/>
              <a:buChar char="-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values for </a:t>
            </a:r>
            <a:r>
              <a:rPr lang="en-US" sz="28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sz="28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saved set-user-ID and saved set-group-ID are copied from the corresponding effective IDs</a:t>
            </a:r>
            <a:r>
              <a:rPr lang="en-US" sz="28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copying occurs regardless of whether the set-user-ID or set-group-ID bit is       set on the file being executed</a:t>
            </a:r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8C7699F8-58A9-958F-7013-9F5450A8E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2696178"/>
            <a:ext cx="5446719" cy="256590"/>
          </a:xfrm>
          <a:prstGeom prst="rect">
            <a:avLst/>
          </a:prstGeom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2BC5433A-0C9A-633D-5235-183117BCE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399" y="4031415"/>
            <a:ext cx="5446719" cy="205537"/>
          </a:xfrm>
          <a:prstGeom prst="rect">
            <a:avLst/>
          </a:prstGeom>
        </p:spPr>
      </p:pic>
      <p:sp>
        <p:nvSpPr>
          <p:cNvPr id="12" name="Hình Bầu dục 11">
            <a:extLst>
              <a:ext uri="{FF2B5EF4-FFF2-40B4-BE49-F238E27FC236}">
                <a16:creationId xmlns:a16="http://schemas.microsoft.com/office/drawing/2014/main" id="{9FB5883D-98A6-C3DD-ED93-7A841FAB6DA3}"/>
              </a:ext>
            </a:extLst>
          </p:cNvPr>
          <p:cNvSpPr/>
          <p:nvPr/>
        </p:nvSpPr>
        <p:spPr>
          <a:xfrm>
            <a:off x="7543801" y="2696178"/>
            <a:ext cx="266700" cy="256590"/>
          </a:xfrm>
          <a:prstGeom prst="ellipse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ình Bầu dục 12">
            <a:extLst>
              <a:ext uri="{FF2B5EF4-FFF2-40B4-BE49-F238E27FC236}">
                <a16:creationId xmlns:a16="http://schemas.microsoft.com/office/drawing/2014/main" id="{638DABE8-B5A0-A855-C73E-FE42D0BA66AC}"/>
              </a:ext>
            </a:extLst>
          </p:cNvPr>
          <p:cNvSpPr/>
          <p:nvPr/>
        </p:nvSpPr>
        <p:spPr>
          <a:xfrm>
            <a:off x="7543801" y="4031415"/>
            <a:ext cx="266700" cy="256590"/>
          </a:xfrm>
          <a:prstGeom prst="ellipse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Hình ảnh 14">
            <a:extLst>
              <a:ext uri="{FF2B5EF4-FFF2-40B4-BE49-F238E27FC236}">
                <a16:creationId xmlns:a16="http://schemas.microsoft.com/office/drawing/2014/main" id="{42893455-3A1E-2E67-43FF-F80B5921C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5899" y="6162722"/>
            <a:ext cx="4001058" cy="190527"/>
          </a:xfrm>
          <a:prstGeom prst="rect">
            <a:avLst/>
          </a:prstGeom>
        </p:spPr>
      </p:pic>
      <p:pic>
        <p:nvPicPr>
          <p:cNvPr id="17" name="Hình ảnh 16">
            <a:extLst>
              <a:ext uri="{FF2B5EF4-FFF2-40B4-BE49-F238E27FC236}">
                <a16:creationId xmlns:a16="http://schemas.microsoft.com/office/drawing/2014/main" id="{4E594BBA-5E61-EC4D-E61E-F7DCF726FA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5899" y="6335876"/>
            <a:ext cx="6230219" cy="400106"/>
          </a:xfrm>
          <a:prstGeom prst="rect">
            <a:avLst/>
          </a:prstGeom>
        </p:spPr>
      </p:pic>
      <p:pic>
        <p:nvPicPr>
          <p:cNvPr id="20" name="Hình ảnh 19">
            <a:extLst>
              <a:ext uri="{FF2B5EF4-FFF2-40B4-BE49-F238E27FC236}">
                <a16:creationId xmlns:a16="http://schemas.microsoft.com/office/drawing/2014/main" id="{59557CB8-1015-7537-6F89-994A2C2AE4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7322" y="5818803"/>
            <a:ext cx="4439270" cy="2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579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Process credentials Interface</a:t>
            </a:r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88366E96-9D49-7AB6-A7AB-44EE2E9A0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779" y="1413999"/>
            <a:ext cx="6249708" cy="4496263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DB966BFA-4E50-F326-11C4-F23872180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12" y="1113962"/>
            <a:ext cx="5732087" cy="505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130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1">
            <a:extLst>
              <a:ext uri="{FF2B5EF4-FFF2-40B4-BE49-F238E27FC236}">
                <a16:creationId xmlns:a16="http://schemas.microsoft.com/office/drawing/2014/main" id="{21334938-267D-086E-12B8-9B8B450ACAD5}"/>
              </a:ext>
            </a:extLst>
          </p:cNvPr>
          <p:cNvSpPr txBox="1">
            <a:spLocks/>
          </p:cNvSpPr>
          <p:nvPr/>
        </p:nvSpPr>
        <p:spPr>
          <a:xfrm>
            <a:off x="5504329" y="2668567"/>
            <a:ext cx="6060142" cy="971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Bebas Neue"/>
              <a:buNone/>
              <a:defRPr sz="13333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7200">
                <a:solidFill>
                  <a:schemeClr val="bg1"/>
                </a:solidFill>
              </a:rPr>
              <a:t>PROCESS infomation</a:t>
            </a:r>
          </a:p>
        </p:txBody>
      </p:sp>
    </p:spTree>
    <p:extLst>
      <p:ext uri="{BB962C8B-B14F-4D97-AF65-F5344CB8AC3E}">
        <p14:creationId xmlns:p14="http://schemas.microsoft.com/office/powerpoint/2010/main" val="2826723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"/>
          <p:cNvSpPr txBox="1">
            <a:spLocks noGrp="1"/>
          </p:cNvSpPr>
          <p:nvPr>
            <p:ph type="title"/>
          </p:nvPr>
        </p:nvSpPr>
        <p:spPr>
          <a:xfrm>
            <a:off x="438150" y="2531200"/>
            <a:ext cx="3175050" cy="1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12" name="Google Shape;112;p2"/>
          <p:cNvSpPr txBox="1">
            <a:spLocks noGrp="1"/>
          </p:cNvSpPr>
          <p:nvPr>
            <p:ph type="subTitle" idx="1"/>
          </p:nvPr>
        </p:nvSpPr>
        <p:spPr>
          <a:xfrm>
            <a:off x="4291380" y="2049483"/>
            <a:ext cx="7353774" cy="27590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3200" spc="180"/>
              <a:t>1. process</a:t>
            </a:r>
          </a:p>
          <a:p>
            <a:pPr algn="l"/>
            <a:r>
              <a:rPr lang="en-US" sz="3200" spc="180"/>
              <a:t>2. Threads</a:t>
            </a:r>
          </a:p>
          <a:p>
            <a:pPr algn="l"/>
            <a:r>
              <a:rPr lang="en-US" sz="3200" spc="180"/>
              <a:t>3. Signals</a:t>
            </a:r>
          </a:p>
          <a:p>
            <a:pPr algn="l"/>
            <a:r>
              <a:rPr lang="en-US" sz="3200" spc="180"/>
              <a:t>4. Virtual memory</a:t>
            </a:r>
          </a:p>
          <a:p>
            <a:pPr algn="l"/>
            <a:r>
              <a:rPr lang="en-US" sz="3200" spc="180"/>
              <a:t>5. ipc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Process information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0482E78F-9562-F918-CD8A-F0F84BFF7177}"/>
              </a:ext>
            </a:extLst>
          </p:cNvPr>
          <p:cNvSpPr txBox="1"/>
          <p:nvPr/>
        </p:nvSpPr>
        <p:spPr>
          <a:xfrm>
            <a:off x="115881" y="876574"/>
            <a:ext cx="11960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Process information provide in </a:t>
            </a: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/proc/PID</a:t>
            </a:r>
          </a:p>
          <a:p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0D7614C9-07D1-02CA-32AC-26DFF57A2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463" y="1624291"/>
            <a:ext cx="7789072" cy="3957759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9BBBA215-452A-C2FB-18F1-68BB9377C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794" y="5981425"/>
            <a:ext cx="9892412" cy="5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27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Process information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0482E78F-9562-F918-CD8A-F0F84BFF7177}"/>
              </a:ext>
            </a:extLst>
          </p:cNvPr>
          <p:cNvSpPr txBox="1"/>
          <p:nvPr/>
        </p:nvSpPr>
        <p:spPr>
          <a:xfrm>
            <a:off x="115881" y="876574"/>
            <a:ext cx="119602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Thread of each process information provide in </a:t>
            </a: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/proc/PID/task/TID</a:t>
            </a:r>
          </a:p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(TID: Thread ID)</a:t>
            </a:r>
            <a:endParaRPr lang="en-US" sz="28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BB85984B-0D27-ED26-8936-8941CDA55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200" y="2518743"/>
            <a:ext cx="8969600" cy="346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582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Process information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0482E78F-9562-F918-CD8A-F0F84BFF7177}"/>
              </a:ext>
            </a:extLst>
          </p:cNvPr>
          <p:cNvSpPr txBox="1"/>
          <p:nvPr/>
        </p:nvSpPr>
        <p:spPr>
          <a:xfrm>
            <a:off x="115881" y="876574"/>
            <a:ext cx="11960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Various files and subdirectories under </a:t>
            </a: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/proc 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provide access to system-wide information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0059F54F-2F7D-9B9D-B9A9-E4741AE45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140" y="2261569"/>
            <a:ext cx="7159718" cy="332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54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Process information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7397B148-A541-E157-8ECA-0684A777B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334" y="803700"/>
            <a:ext cx="4219331" cy="60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475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Process state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0482E78F-9562-F918-CD8A-F0F84BFF7177}"/>
              </a:ext>
            </a:extLst>
          </p:cNvPr>
          <p:cNvSpPr txBox="1"/>
          <p:nvPr/>
        </p:nvSpPr>
        <p:spPr>
          <a:xfrm>
            <a:off x="115881" y="876574"/>
            <a:ext cx="64913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ps –all 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print all process info</a:t>
            </a:r>
          </a:p>
          <a:p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0080FD2A-BE3B-BDDE-6ADB-15D3DD139F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351"/>
          <a:stretch/>
        </p:blipFill>
        <p:spPr>
          <a:xfrm>
            <a:off x="6096001" y="876574"/>
            <a:ext cx="5980118" cy="3509285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828BC520-9ACD-CF7A-7298-25BCD1E7C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2811" y="4600852"/>
            <a:ext cx="3644958" cy="2137236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9EA4C50C-9F99-8856-8D82-CA19D4B2B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81" y="1720922"/>
            <a:ext cx="5435792" cy="485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05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1">
            <a:extLst>
              <a:ext uri="{FF2B5EF4-FFF2-40B4-BE49-F238E27FC236}">
                <a16:creationId xmlns:a16="http://schemas.microsoft.com/office/drawing/2014/main" id="{21334938-267D-086E-12B8-9B8B450ACAD5}"/>
              </a:ext>
            </a:extLst>
          </p:cNvPr>
          <p:cNvSpPr txBox="1">
            <a:spLocks/>
          </p:cNvSpPr>
          <p:nvPr/>
        </p:nvSpPr>
        <p:spPr>
          <a:xfrm>
            <a:off x="5504329" y="2668567"/>
            <a:ext cx="6060142" cy="971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Bebas Neue"/>
              <a:buNone/>
              <a:defRPr sz="13333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7200">
                <a:solidFill>
                  <a:schemeClr val="bg1"/>
                </a:solidFill>
              </a:rPr>
              <a:t>PROCESS creation</a:t>
            </a:r>
          </a:p>
        </p:txBody>
      </p:sp>
    </p:spTree>
    <p:extLst>
      <p:ext uri="{BB962C8B-B14F-4D97-AF65-F5344CB8AC3E}">
        <p14:creationId xmlns:p14="http://schemas.microsoft.com/office/powerpoint/2010/main" val="2931219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Overview of fork(), exit(), wait(), and execve()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0482E78F-9562-F918-CD8A-F0F84BFF7177}"/>
              </a:ext>
            </a:extLst>
          </p:cNvPr>
          <p:cNvSpPr txBox="1"/>
          <p:nvPr/>
        </p:nvSpPr>
        <p:spPr>
          <a:xfrm>
            <a:off x="115882" y="876574"/>
            <a:ext cx="756802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folk()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allow parent process to create new child process </a:t>
            </a:r>
            <a:r>
              <a:rPr lang="en-US" sz="28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(almost exact duplicate of the parent)</a:t>
            </a:r>
          </a:p>
          <a:p>
            <a:endParaRPr lang="en-US" sz="2800" i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Tx/>
              <a:buChar char="-"/>
            </a:pP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exit(status)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terminate a process, free all resource and return status to parent </a:t>
            </a:r>
            <a:r>
              <a:rPr lang="en-US" sz="28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(using wait)</a:t>
            </a:r>
          </a:p>
          <a:p>
            <a:endParaRPr lang="en-US" sz="2800" i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Tx/>
              <a:buChar char="-"/>
            </a:pP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wait(&amp;status)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suspend current process until its child process return status</a:t>
            </a:r>
          </a:p>
          <a:p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Tx/>
              <a:buChar char="-"/>
            </a:pP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execve(pathname, argv, envp)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execute new program (load new program to process’s memory, the existing program is discarded)</a:t>
            </a:r>
            <a:endParaRPr lang="en-US" sz="28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962155B1-52FF-AF21-45EA-5372C786C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815" y="876574"/>
            <a:ext cx="4507303" cy="587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50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Create new process : fork()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0482E78F-9562-F918-CD8A-F0F84BFF7177}"/>
              </a:ext>
            </a:extLst>
          </p:cNvPr>
          <p:cNvSpPr txBox="1"/>
          <p:nvPr/>
        </p:nvSpPr>
        <p:spPr>
          <a:xfrm>
            <a:off x="115881" y="876574"/>
            <a:ext cx="119630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fork()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create new child process, which is an almost exact duplicate of the calling process (parent process)</a:t>
            </a:r>
          </a:p>
          <a:p>
            <a:endParaRPr lang="en-US" sz="28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Notice: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each process, execution continues from the point where </a:t>
            </a:r>
            <a:r>
              <a:rPr lang="en-US" sz="28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fork() 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returns</a:t>
            </a:r>
            <a:endParaRPr lang="en-US" sz="28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FD872D8B-3764-76FF-6008-19D3FAC6B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520" y="3546988"/>
            <a:ext cx="8224959" cy="168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4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Create new process : fork()</a:t>
            </a:r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F3F05ADA-89F4-1374-AD4E-7B9B41151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413" y="865576"/>
            <a:ext cx="6315172" cy="4715203"/>
          </a:xfrm>
          <a:prstGeom prst="rect">
            <a:avLst/>
          </a:prstGeom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AE75DB21-DF34-B82D-E5AB-464812946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811" y="5657462"/>
            <a:ext cx="6106377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996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Create new process : file sharing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0482E78F-9562-F918-CD8A-F0F84BFF7177}"/>
              </a:ext>
            </a:extLst>
          </p:cNvPr>
          <p:cNvSpPr txBox="1"/>
          <p:nvPr/>
        </p:nvSpPr>
        <p:spPr>
          <a:xfrm>
            <a:off x="115881" y="876574"/>
            <a:ext cx="74318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Attributes of an open file are shared between the parent and child. </a:t>
            </a:r>
          </a:p>
          <a:p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example, if the child updates the file offset, this change is visible through the corresponding descriptor in the parent</a:t>
            </a: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E911AA34-CC65-3450-00AA-A0E9AA7A3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606" y="43009"/>
            <a:ext cx="4412513" cy="6771982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90AC5C95-CCF1-702D-8D0C-BFA357DA7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35" y="5652870"/>
            <a:ext cx="7139137" cy="65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31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707AEC7-642C-153B-071E-4506E7EBE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</a:t>
            </a:r>
          </a:p>
        </p:txBody>
      </p:sp>
      <p:sp>
        <p:nvSpPr>
          <p:cNvPr id="3" name="Tiêu đề 1">
            <a:extLst>
              <a:ext uri="{FF2B5EF4-FFF2-40B4-BE49-F238E27FC236}">
                <a16:creationId xmlns:a16="http://schemas.microsoft.com/office/drawing/2014/main" id="{21334938-267D-086E-12B8-9B8B450ACAD5}"/>
              </a:ext>
            </a:extLst>
          </p:cNvPr>
          <p:cNvSpPr txBox="1">
            <a:spLocks/>
          </p:cNvSpPr>
          <p:nvPr/>
        </p:nvSpPr>
        <p:spPr>
          <a:xfrm>
            <a:off x="5504329" y="2668567"/>
            <a:ext cx="6060142" cy="971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Bebas Neue"/>
              <a:buNone/>
              <a:defRPr sz="13333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8800">
                <a:solidFill>
                  <a:schemeClr val="bg1"/>
                </a:solidFill>
              </a:rPr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22847490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Create new process : file sharing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0482E78F-9562-F918-CD8A-F0F84BFF7177}"/>
              </a:ext>
            </a:extLst>
          </p:cNvPr>
          <p:cNvSpPr txBox="1"/>
          <p:nvPr/>
        </p:nvSpPr>
        <p:spPr>
          <a:xfrm>
            <a:off x="115880" y="876574"/>
            <a:ext cx="119188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file sharing is not required, after a fork(), the parent and child should use different file descriptors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0FDB0E05-9994-4D54-1836-D5BFCEAFC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80" y="3623658"/>
            <a:ext cx="3277057" cy="2219635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1033F21B-7BA2-8CEE-2BA6-3EAD055CB3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091"/>
          <a:stretch/>
        </p:blipFill>
        <p:spPr>
          <a:xfrm>
            <a:off x="4792171" y="3623658"/>
            <a:ext cx="3409364" cy="2038635"/>
          </a:xfrm>
          <a:prstGeom prst="rect">
            <a:avLst/>
          </a:prstGeom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500A936F-9B42-C1FB-CDE0-B1A97D480D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4800" y="3623658"/>
            <a:ext cx="3191320" cy="1991003"/>
          </a:xfrm>
          <a:prstGeom prst="rect">
            <a:avLst/>
          </a:prstGeom>
        </p:spPr>
      </p:pic>
      <p:pic>
        <p:nvPicPr>
          <p:cNvPr id="13" name="Hình ảnh 12">
            <a:extLst>
              <a:ext uri="{FF2B5EF4-FFF2-40B4-BE49-F238E27FC236}">
                <a16:creationId xmlns:a16="http://schemas.microsoft.com/office/drawing/2014/main" id="{DF3B54F9-81FB-143E-87F7-CC5FC95BAE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9117" y="4433395"/>
            <a:ext cx="743054" cy="600159"/>
          </a:xfrm>
          <a:prstGeom prst="rect">
            <a:avLst/>
          </a:prstGeom>
        </p:spPr>
      </p:pic>
      <p:pic>
        <p:nvPicPr>
          <p:cNvPr id="15" name="Hình ảnh 14">
            <a:extLst>
              <a:ext uri="{FF2B5EF4-FFF2-40B4-BE49-F238E27FC236}">
                <a16:creationId xmlns:a16="http://schemas.microsoft.com/office/drawing/2014/main" id="{BAA4B114-6029-B129-6E08-2AFEB0FA1A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880" y="2817669"/>
            <a:ext cx="1714739" cy="628738"/>
          </a:xfrm>
          <a:prstGeom prst="rect">
            <a:avLst/>
          </a:prstGeom>
        </p:spPr>
      </p:pic>
      <p:pic>
        <p:nvPicPr>
          <p:cNvPr id="17" name="Hình ảnh 16">
            <a:extLst>
              <a:ext uri="{FF2B5EF4-FFF2-40B4-BE49-F238E27FC236}">
                <a16:creationId xmlns:a16="http://schemas.microsoft.com/office/drawing/2014/main" id="{ADE2CE89-732C-86FE-D2AF-2E56979A08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7267" y="2692514"/>
            <a:ext cx="1714739" cy="724001"/>
          </a:xfrm>
          <a:prstGeom prst="rect">
            <a:avLst/>
          </a:prstGeom>
        </p:spPr>
      </p:pic>
      <p:pic>
        <p:nvPicPr>
          <p:cNvPr id="19" name="Hình ảnh 18">
            <a:extLst>
              <a:ext uri="{FF2B5EF4-FFF2-40B4-BE49-F238E27FC236}">
                <a16:creationId xmlns:a16="http://schemas.microsoft.com/office/drawing/2014/main" id="{398A0321-7ECB-A38E-683A-73BB0DABBD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1872" y="2811213"/>
            <a:ext cx="1676634" cy="685896"/>
          </a:xfrm>
          <a:prstGeom prst="rect">
            <a:avLst/>
          </a:prstGeom>
        </p:spPr>
      </p:pic>
      <p:cxnSp>
        <p:nvCxnSpPr>
          <p:cNvPr id="21" name="Đường kết nối Mũi tên Thẳng 20">
            <a:extLst>
              <a:ext uri="{FF2B5EF4-FFF2-40B4-BE49-F238E27FC236}">
                <a16:creationId xmlns:a16="http://schemas.microsoft.com/office/drawing/2014/main" id="{B275AFA0-90C6-FB12-7589-449B56688D9A}"/>
              </a:ext>
            </a:extLst>
          </p:cNvPr>
          <p:cNvCxnSpPr/>
          <p:nvPr/>
        </p:nvCxnSpPr>
        <p:spPr>
          <a:xfrm>
            <a:off x="3598606" y="4619159"/>
            <a:ext cx="2654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Đường kết nối Mũi tên Thẳng 21">
            <a:extLst>
              <a:ext uri="{FF2B5EF4-FFF2-40B4-BE49-F238E27FC236}">
                <a16:creationId xmlns:a16="http://schemas.microsoft.com/office/drawing/2014/main" id="{8E1D9575-D099-E087-9A5E-EC7B6C8C1D4C}"/>
              </a:ext>
            </a:extLst>
          </p:cNvPr>
          <p:cNvCxnSpPr/>
          <p:nvPr/>
        </p:nvCxnSpPr>
        <p:spPr>
          <a:xfrm>
            <a:off x="8323006" y="4597492"/>
            <a:ext cx="2654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1081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Create new process : memory semantics of fork()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0482E78F-9562-F918-CD8A-F0F84BFF7177}"/>
              </a:ext>
            </a:extLst>
          </p:cNvPr>
          <p:cNvSpPr txBox="1"/>
          <p:nvPr/>
        </p:nvSpPr>
        <p:spPr>
          <a:xfrm>
            <a:off x="115881" y="876574"/>
            <a:ext cx="542951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fork() use two techniques to avoid such wasteful copying:</a:t>
            </a:r>
          </a:p>
          <a:p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Tx/>
              <a:buChar char="-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Marks the text segment of each process as read-only, </a:t>
            </a: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parent and child can share the same text segment</a:t>
            </a:r>
          </a:p>
          <a:p>
            <a:pPr marL="457200" indent="-457200">
              <a:buFontTx/>
              <a:buChar char="-"/>
            </a:pPr>
            <a:endParaRPr lang="en-US" sz="28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Tx/>
              <a:buChar char="-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the pages in the data, heap, and stack segments of the parent process, the kernel use </a:t>
            </a:r>
            <a:r>
              <a:rPr lang="en-US" sz="2800" b="1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copy-on-write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(make a copy when modify variable)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CE780DAE-E655-DFFF-9788-05756E7AA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685" y="1694859"/>
            <a:ext cx="6117000" cy="429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96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Create new process : Race conditions after fork()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0482E78F-9562-F918-CD8A-F0F84BFF7177}"/>
              </a:ext>
            </a:extLst>
          </p:cNvPr>
          <p:cNvSpPr txBox="1"/>
          <p:nvPr/>
        </p:nvSpPr>
        <p:spPr>
          <a:xfrm>
            <a:off x="115881" y="876574"/>
            <a:ext cx="119630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After created process, 99.7% parent process will running first but 0.03% child process will running first </a:t>
            </a: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(Race condition)</a:t>
            </a:r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17AD9926-E809-4931-4510-7B4AAC82C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850" y="3157682"/>
            <a:ext cx="6049219" cy="2219635"/>
          </a:xfrm>
          <a:prstGeom prst="rect">
            <a:avLst/>
          </a:prstGeom>
        </p:spPr>
      </p:pic>
      <p:cxnSp>
        <p:nvCxnSpPr>
          <p:cNvPr id="12" name="Đường kết nối Mũi tên Thẳng 11">
            <a:extLst>
              <a:ext uri="{FF2B5EF4-FFF2-40B4-BE49-F238E27FC236}">
                <a16:creationId xmlns:a16="http://schemas.microsoft.com/office/drawing/2014/main" id="{B0AE133E-31F3-8C60-6659-84733E958098}"/>
              </a:ext>
            </a:extLst>
          </p:cNvPr>
          <p:cNvCxnSpPr/>
          <p:nvPr/>
        </p:nvCxnSpPr>
        <p:spPr>
          <a:xfrm flipH="1" flipV="1">
            <a:off x="6518787" y="4267499"/>
            <a:ext cx="2256503" cy="2044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DD929E2D-FB88-FA85-30A8-F867369AF92C}"/>
              </a:ext>
            </a:extLst>
          </p:cNvPr>
          <p:cNvSpPr txBox="1"/>
          <p:nvPr/>
        </p:nvSpPr>
        <p:spPr>
          <a:xfrm>
            <a:off x="4978850" y="6225524"/>
            <a:ext cx="6545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Don’t know which process is running first</a:t>
            </a:r>
          </a:p>
        </p:txBody>
      </p:sp>
      <p:pic>
        <p:nvPicPr>
          <p:cNvPr id="15" name="Hình ảnh 14">
            <a:extLst>
              <a:ext uri="{FF2B5EF4-FFF2-40B4-BE49-F238E27FC236}">
                <a16:creationId xmlns:a16="http://schemas.microsoft.com/office/drawing/2014/main" id="{A7516AA7-4AF4-9C7B-A9F8-2904B0E7F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57" y="1923572"/>
            <a:ext cx="3672898" cy="482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399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1">
            <a:extLst>
              <a:ext uri="{FF2B5EF4-FFF2-40B4-BE49-F238E27FC236}">
                <a16:creationId xmlns:a16="http://schemas.microsoft.com/office/drawing/2014/main" id="{21334938-267D-086E-12B8-9B8B450ACAD5}"/>
              </a:ext>
            </a:extLst>
          </p:cNvPr>
          <p:cNvSpPr txBox="1">
            <a:spLocks/>
          </p:cNvSpPr>
          <p:nvPr/>
        </p:nvSpPr>
        <p:spPr>
          <a:xfrm>
            <a:off x="5504329" y="2668567"/>
            <a:ext cx="6060142" cy="971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Bebas Neue"/>
              <a:buNone/>
              <a:defRPr sz="13333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600">
                <a:solidFill>
                  <a:schemeClr val="bg1"/>
                </a:solidFill>
              </a:rPr>
              <a:t>Process termination</a:t>
            </a:r>
          </a:p>
        </p:txBody>
      </p:sp>
    </p:spTree>
    <p:extLst>
      <p:ext uri="{BB962C8B-B14F-4D97-AF65-F5344CB8AC3E}">
        <p14:creationId xmlns:p14="http://schemas.microsoft.com/office/powerpoint/2010/main" val="8543873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Termination process : exit()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0482E78F-9562-F918-CD8A-F0F84BFF7177}"/>
              </a:ext>
            </a:extLst>
          </p:cNvPr>
          <p:cNvSpPr txBox="1"/>
          <p:nvPr/>
        </p:nvSpPr>
        <p:spPr>
          <a:xfrm>
            <a:off x="115881" y="876574"/>
            <a:ext cx="119630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process may terminate in two general ways:</a:t>
            </a:r>
          </a:p>
          <a:p>
            <a:pPr marL="457200" indent="-457200">
              <a:buFontTx/>
              <a:buChar char="-"/>
            </a:pP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Abnormal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by a signal whose default action is to terminate the process (with or without a core dump)</a:t>
            </a:r>
          </a:p>
          <a:p>
            <a:pPr marL="457200" indent="-457200">
              <a:buFontTx/>
              <a:buChar char="-"/>
            </a:pP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Normally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using the </a:t>
            </a:r>
            <a:r>
              <a:rPr lang="en-US" sz="28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_exit() 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system call.</a:t>
            </a:r>
            <a:endParaRPr lang="en-US" sz="28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4ED6968B-7AE3-049A-2604-DA05CFD74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56" y="2998198"/>
            <a:ext cx="3743847" cy="2629267"/>
          </a:xfrm>
          <a:prstGeom prst="rect">
            <a:avLst/>
          </a:prstGeom>
        </p:spPr>
      </p:pic>
      <p:pic>
        <p:nvPicPr>
          <p:cNvPr id="17" name="Hình ảnh 16">
            <a:extLst>
              <a:ext uri="{FF2B5EF4-FFF2-40B4-BE49-F238E27FC236}">
                <a16:creationId xmlns:a16="http://schemas.microsoft.com/office/drawing/2014/main" id="{F1FB1C3A-A6EB-2066-1BFC-0F0401D4B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87" y="6033045"/>
            <a:ext cx="3515216" cy="543001"/>
          </a:xfrm>
          <a:prstGeom prst="rect">
            <a:avLst/>
          </a:prstGeom>
        </p:spPr>
      </p:pic>
      <p:pic>
        <p:nvPicPr>
          <p:cNvPr id="19" name="Hình ảnh 18">
            <a:extLst>
              <a:ext uri="{FF2B5EF4-FFF2-40B4-BE49-F238E27FC236}">
                <a16:creationId xmlns:a16="http://schemas.microsoft.com/office/drawing/2014/main" id="{67C169CD-13B8-19C5-C86B-758950AB1A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8426" y="4162697"/>
            <a:ext cx="6058746" cy="400106"/>
          </a:xfrm>
          <a:prstGeom prst="rect">
            <a:avLst/>
          </a:prstGeom>
        </p:spPr>
      </p:pic>
      <p:pic>
        <p:nvPicPr>
          <p:cNvPr id="21" name="Hình ảnh 20">
            <a:extLst>
              <a:ext uri="{FF2B5EF4-FFF2-40B4-BE49-F238E27FC236}">
                <a16:creationId xmlns:a16="http://schemas.microsoft.com/office/drawing/2014/main" id="{ED6A968E-34D2-F56A-5AF0-4A04679828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8426" y="6033044"/>
            <a:ext cx="6030167" cy="409632"/>
          </a:xfrm>
          <a:prstGeom prst="rect">
            <a:avLst/>
          </a:prstGeom>
        </p:spPr>
      </p:pic>
      <p:cxnSp>
        <p:nvCxnSpPr>
          <p:cNvPr id="23" name="Đường kết nối Mũi tên Thẳng 22">
            <a:extLst>
              <a:ext uri="{FF2B5EF4-FFF2-40B4-BE49-F238E27FC236}">
                <a16:creationId xmlns:a16="http://schemas.microsoft.com/office/drawing/2014/main" id="{203004C6-2672-D1AD-3F29-894DB2CE76DB}"/>
              </a:ext>
            </a:extLst>
          </p:cNvPr>
          <p:cNvCxnSpPr>
            <a:cxnSpLocks/>
          </p:cNvCxnSpPr>
          <p:nvPr/>
        </p:nvCxnSpPr>
        <p:spPr>
          <a:xfrm flipV="1">
            <a:off x="4424254" y="4362749"/>
            <a:ext cx="6263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Đường kết nối Mũi tên Thẳng 23">
            <a:extLst>
              <a:ext uri="{FF2B5EF4-FFF2-40B4-BE49-F238E27FC236}">
                <a16:creationId xmlns:a16="http://schemas.microsoft.com/office/drawing/2014/main" id="{4B8C843E-8EF2-93E9-4FA7-D9493CD52F6E}"/>
              </a:ext>
            </a:extLst>
          </p:cNvPr>
          <p:cNvCxnSpPr>
            <a:cxnSpLocks/>
          </p:cNvCxnSpPr>
          <p:nvPr/>
        </p:nvCxnSpPr>
        <p:spPr>
          <a:xfrm flipV="1">
            <a:off x="4424254" y="6237859"/>
            <a:ext cx="6263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Hình ảnh 25">
            <a:extLst>
              <a:ext uri="{FF2B5EF4-FFF2-40B4-BE49-F238E27FC236}">
                <a16:creationId xmlns:a16="http://schemas.microsoft.com/office/drawing/2014/main" id="{C72A41A2-AAD1-0926-BB38-6DADCE684A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6540" y="1974024"/>
            <a:ext cx="5384110" cy="71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962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Termination process : exit handlers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0482E78F-9562-F918-CD8A-F0F84BFF7177}"/>
              </a:ext>
            </a:extLst>
          </p:cNvPr>
          <p:cNvSpPr txBox="1"/>
          <p:nvPr/>
        </p:nvSpPr>
        <p:spPr>
          <a:xfrm>
            <a:off x="115881" y="876574"/>
            <a:ext cx="119630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Registering exit handlers to perform some actions before terminate process.</a:t>
            </a:r>
          </a:p>
          <a:p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atexit() 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register handler, the handler called in reverse order of registration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AC928B2C-5EFC-0051-4CC1-760B975BB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238" y="3180032"/>
            <a:ext cx="6685368" cy="1184618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787CE24A-7494-39D6-0268-1C35F5CB3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47" y="3180032"/>
            <a:ext cx="4410691" cy="3477110"/>
          </a:xfrm>
          <a:prstGeom prst="rect">
            <a:avLst/>
          </a:prstGeom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C51D115C-94A9-B3E2-65E1-78A947C7CE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9023" y="5257758"/>
            <a:ext cx="6077798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498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Termination process : exit handlers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0482E78F-9562-F918-CD8A-F0F84BFF7177}"/>
              </a:ext>
            </a:extLst>
          </p:cNvPr>
          <p:cNvSpPr txBox="1"/>
          <p:nvPr/>
        </p:nvSpPr>
        <p:spPr>
          <a:xfrm>
            <a:off x="115881" y="876574"/>
            <a:ext cx="119630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Registering exit handlers to perform some actions before terminate process</a:t>
            </a:r>
          </a:p>
          <a:p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on_exit() 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nonstandard method but can register handler with arguments</a:t>
            </a: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6165A336-3985-EBB1-E112-66F100E81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639" y="2753087"/>
            <a:ext cx="6163535" cy="1276528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419E6188-1DA8-F933-53C9-241BABF68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826" y="2753087"/>
            <a:ext cx="4382112" cy="3686689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6E97BA1F-F94C-F1DC-4721-A51821A93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8244" y="5377248"/>
            <a:ext cx="5906324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025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Termination process : flow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0482E78F-9562-F918-CD8A-F0F84BFF7177}"/>
              </a:ext>
            </a:extLst>
          </p:cNvPr>
          <p:cNvSpPr txBox="1"/>
          <p:nvPr/>
        </p:nvSpPr>
        <p:spPr>
          <a:xfrm>
            <a:off x="115881" y="876574"/>
            <a:ext cx="1196304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Termination process occur (1):</a:t>
            </a:r>
          </a:p>
          <a:p>
            <a:pPr marL="457200" indent="-457200">
              <a:buFontTx/>
              <a:buChar char="-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file descriptors, directory streams, message catalog descriptors, and conversion descriptors are closed. </a:t>
            </a:r>
          </a:p>
          <a:p>
            <a:pPr marL="457200" indent="-457200">
              <a:buFontTx/>
              <a:buChar char="-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a consequence of closing file descriptors, any file locks held by this process are released. </a:t>
            </a:r>
          </a:p>
          <a:p>
            <a:pPr marL="457200" indent="-457200">
              <a:buFontTx/>
              <a:buChar char="-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Any attached System V shared memory segments are detached, and the shm_nattch counter corresponding to each segment is decremented by one. </a:t>
            </a:r>
          </a:p>
          <a:p>
            <a:pPr marL="457200" indent="-457200">
              <a:buFontTx/>
              <a:buChar char="-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each System V semaphore for which a semadj value has been set by the process, that semadj value is added to the semaphore value. </a:t>
            </a:r>
          </a:p>
          <a:p>
            <a:pPr marL="457200" indent="-457200">
              <a:buFontTx/>
              <a:buChar char="-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this is the controlling process for a controlling terminal, then the SIGHUP signal is sent to each process in the controlling terminal’s foreground process group, and the terminal is disassociated from the session. </a:t>
            </a:r>
          </a:p>
          <a:p>
            <a:pPr marL="457200" indent="-457200">
              <a:buFontTx/>
              <a:buChar char="-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931162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Termination process : flow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0482E78F-9562-F918-CD8A-F0F84BFF7177}"/>
              </a:ext>
            </a:extLst>
          </p:cNvPr>
          <p:cNvSpPr txBox="1"/>
          <p:nvPr/>
        </p:nvSpPr>
        <p:spPr>
          <a:xfrm>
            <a:off x="115881" y="876574"/>
            <a:ext cx="1196304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Termination process occur (2):</a:t>
            </a:r>
          </a:p>
          <a:p>
            <a:pPr marL="457200" indent="-457200">
              <a:buFontTx/>
              <a:buChar char="-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marL="457200" indent="-457200">
              <a:buFontTx/>
              <a:buChar char="-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Any POSIX named semaphores that are open in the calling process are closed as though sem_close() were called. </a:t>
            </a:r>
          </a:p>
          <a:p>
            <a:pPr marL="457200" indent="-457200">
              <a:buFontTx/>
              <a:buChar char="-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Any POSIX message queues that are open in the calling process are closed as though mq_close() were called. </a:t>
            </a:r>
          </a:p>
          <a:p>
            <a:pPr marL="457200" indent="-457200">
              <a:buFontTx/>
              <a:buChar char="-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If, as a consequence of this process exiting, a process group becomes orphaned and there are any stopped processes in that group, then all processes in the group are sent a SIGHUP signal followed by a SIGCONT signal. </a:t>
            </a:r>
          </a:p>
          <a:p>
            <a:pPr marL="457200" indent="-457200">
              <a:buFontTx/>
              <a:buChar char="-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Any memory locks established by this process using mlock() or mlockall() are removed. </a:t>
            </a:r>
          </a:p>
          <a:p>
            <a:pPr marL="457200" indent="-457200">
              <a:buFontTx/>
              <a:buChar char="-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Any memory mappings established by this process using mmap() are unmapped.</a:t>
            </a:r>
          </a:p>
        </p:txBody>
      </p:sp>
    </p:spTree>
    <p:extLst>
      <p:ext uri="{BB962C8B-B14F-4D97-AF65-F5344CB8AC3E}">
        <p14:creationId xmlns:p14="http://schemas.microsoft.com/office/powerpoint/2010/main" val="32831092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1">
            <a:extLst>
              <a:ext uri="{FF2B5EF4-FFF2-40B4-BE49-F238E27FC236}">
                <a16:creationId xmlns:a16="http://schemas.microsoft.com/office/drawing/2014/main" id="{21334938-267D-086E-12B8-9B8B450ACAD5}"/>
              </a:ext>
            </a:extLst>
          </p:cNvPr>
          <p:cNvSpPr txBox="1">
            <a:spLocks/>
          </p:cNvSpPr>
          <p:nvPr/>
        </p:nvSpPr>
        <p:spPr>
          <a:xfrm>
            <a:off x="5504329" y="2668567"/>
            <a:ext cx="6060142" cy="971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Bebas Neue"/>
              <a:buNone/>
              <a:defRPr sz="13333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000">
                <a:solidFill>
                  <a:schemeClr val="bg1"/>
                </a:solidFill>
              </a:rPr>
              <a:t>Monitor child process</a:t>
            </a:r>
          </a:p>
        </p:txBody>
      </p:sp>
    </p:spTree>
    <p:extLst>
      <p:ext uri="{BB962C8B-B14F-4D97-AF65-F5344CB8AC3E}">
        <p14:creationId xmlns:p14="http://schemas.microsoft.com/office/powerpoint/2010/main" val="2244888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What’s process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0482E78F-9562-F918-CD8A-F0F84BFF7177}"/>
              </a:ext>
            </a:extLst>
          </p:cNvPr>
          <p:cNvSpPr txBox="1"/>
          <p:nvPr/>
        </p:nvSpPr>
        <p:spPr>
          <a:xfrm>
            <a:off x="115881" y="906881"/>
            <a:ext cx="1196023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process is an instance of an executing program.</a:t>
            </a:r>
          </a:p>
          <a:p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the kernel’s point of view, a process consists of:</a:t>
            </a:r>
          </a:p>
          <a:p>
            <a:pPr marL="457200" indent="-457200">
              <a:buFontTx/>
              <a:buChar char="-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User-space memory containing </a:t>
            </a:r>
            <a:r>
              <a:rPr lang="en-US" sz="28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 code and variables used 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 that code</a:t>
            </a:r>
          </a:p>
          <a:p>
            <a:pPr marL="457200" indent="-457200">
              <a:buFontTx/>
              <a:buChar char="-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range of kernel data structures that maintain information about the state of the process includes:</a:t>
            </a:r>
          </a:p>
          <a:p>
            <a:pPr lvl="4"/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+ Various identifier numbers (IDs) associated with the process</a:t>
            </a:r>
          </a:p>
          <a:p>
            <a:pPr lvl="4"/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+ Virtual memory tables </a:t>
            </a:r>
          </a:p>
          <a:p>
            <a:pPr lvl="4"/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+ The table of open file descriptors</a:t>
            </a:r>
          </a:p>
          <a:p>
            <a:pPr lvl="4"/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+ Information relating to signal delivery and handling</a:t>
            </a:r>
          </a:p>
          <a:p>
            <a:pPr lvl="4"/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+ Process resource usages and limits </a:t>
            </a:r>
          </a:p>
          <a:p>
            <a:pPr lvl="4"/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+ The current working directory</a:t>
            </a:r>
          </a:p>
          <a:p>
            <a:pPr lvl="4"/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+ A host of other information.</a:t>
            </a:r>
          </a:p>
        </p:txBody>
      </p:sp>
    </p:spTree>
    <p:extLst>
      <p:ext uri="{BB962C8B-B14F-4D97-AF65-F5344CB8AC3E}">
        <p14:creationId xmlns:p14="http://schemas.microsoft.com/office/powerpoint/2010/main" val="27620440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Monitor child process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0482E78F-9562-F918-CD8A-F0F84BFF7177}"/>
              </a:ext>
            </a:extLst>
          </p:cNvPr>
          <p:cNvSpPr txBox="1"/>
          <p:nvPr/>
        </p:nvSpPr>
        <p:spPr>
          <a:xfrm>
            <a:off x="115881" y="876574"/>
            <a:ext cx="119630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Where a parent creates child processes, it is useful for the parent to be able to monitor the children to find out when and how they terminate.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A261C0B8-56E9-FA44-10F3-7552FFB64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473" y="2176462"/>
            <a:ext cx="6781053" cy="1200919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CBE46840-10BE-C297-BFDB-F7762DC93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257" y="3807950"/>
            <a:ext cx="6325483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2501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Monitor child process</a:t>
            </a: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3ED39847-8108-6DC2-A88F-AEE88CC58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317" y="788894"/>
            <a:ext cx="5582429" cy="3915321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1B1639B1-59F2-87A1-D26F-A8ACE0958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351" y="0"/>
            <a:ext cx="5084649" cy="6858000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4B138E88-FC4D-31F0-A379-84CC2B94F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47498"/>
            <a:ext cx="6601746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432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Monitor child process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0482E78F-9562-F918-CD8A-F0F84BFF7177}"/>
              </a:ext>
            </a:extLst>
          </p:cNvPr>
          <p:cNvSpPr txBox="1"/>
          <p:nvPr/>
        </p:nvSpPr>
        <p:spPr>
          <a:xfrm>
            <a:off x="115881" y="876574"/>
            <a:ext cx="119630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Where a parent creates child processes, it is useful for the parent to be able to monitor the children to find out when and how they terminate.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3C101CA5-2BB1-C0B8-A924-535C44F58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488" y="2123463"/>
            <a:ext cx="8635023" cy="1602512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29D07505-6005-136D-CE40-472D98A60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1836" y="4018757"/>
            <a:ext cx="6268325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614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Monitor child process : Orphan and zombie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0482E78F-9562-F918-CD8A-F0F84BFF7177}"/>
              </a:ext>
            </a:extLst>
          </p:cNvPr>
          <p:cNvSpPr txBox="1"/>
          <p:nvPr/>
        </p:nvSpPr>
        <p:spPr>
          <a:xfrm>
            <a:off x="115881" y="876574"/>
            <a:ext cx="119630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Lifetimes of parent and child processes are usually not the same:</a:t>
            </a:r>
          </a:p>
          <a:p>
            <a:pPr marL="457200" indent="-457200">
              <a:buFontTx/>
              <a:buChar char="-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parent die before child, child process become </a:t>
            </a: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orphan process</a:t>
            </a:r>
          </a:p>
          <a:p>
            <a:pPr marL="457200" indent="-457200">
              <a:buFontTx/>
              <a:buChar char="-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child die before parent wait(), child become </a:t>
            </a: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zombie process </a:t>
            </a:r>
          </a:p>
          <a:p>
            <a:pPr marL="457200" indent="-457200">
              <a:buFontTx/>
              <a:buChar char="-"/>
            </a:pPr>
            <a:endParaRPr lang="en-US" sz="28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Orphan process:</a:t>
            </a:r>
            <a:r>
              <a:rPr lang="en-US" sz="28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3"/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The orphaned child is adopted by init process (PID is 1).</a:t>
            </a:r>
          </a:p>
        </p:txBody>
      </p:sp>
    </p:spTree>
    <p:extLst>
      <p:ext uri="{BB962C8B-B14F-4D97-AF65-F5344CB8AC3E}">
        <p14:creationId xmlns:p14="http://schemas.microsoft.com/office/powerpoint/2010/main" val="26911135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Monitor child process : Orphan and zombie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0482E78F-9562-F918-CD8A-F0F84BFF7177}"/>
              </a:ext>
            </a:extLst>
          </p:cNvPr>
          <p:cNvSpPr txBox="1"/>
          <p:nvPr/>
        </p:nvSpPr>
        <p:spPr>
          <a:xfrm>
            <a:off x="115880" y="876574"/>
            <a:ext cx="57244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Zombie process:</a:t>
            </a:r>
            <a:r>
              <a:rPr lang="en-US" sz="28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28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child process has finished 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its work, </a:t>
            </a:r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parent 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should still be permitted to </a:t>
            </a:r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perform a wait() to determine how the child terminated 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 some later time</a:t>
            </a: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CA9650EB-CB87-B865-4DEF-4E017F7D1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895" y="832734"/>
            <a:ext cx="6078225" cy="3548164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959BA71D-1F04-BCB4-EEAF-4A4BB88648B0}"/>
              </a:ext>
            </a:extLst>
          </p:cNvPr>
          <p:cNvSpPr txBox="1"/>
          <p:nvPr/>
        </p:nvSpPr>
        <p:spPr>
          <a:xfrm>
            <a:off x="115880" y="4424738"/>
            <a:ext cx="119630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So, the kernel turn child into </a:t>
            </a: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Zombie state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457200" marR="0" indent="-4572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Most of the resources held by the child are released back to the system to be reused by other processes</a:t>
            </a:r>
          </a:p>
          <a:p>
            <a:pPr marL="457200" marR="0" indent="-4572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only part is  is an entry in the kernel’s process table recording : the child’s process ID, termination status, and resource usage statistics</a:t>
            </a:r>
          </a:p>
        </p:txBody>
      </p:sp>
    </p:spTree>
    <p:extLst>
      <p:ext uri="{BB962C8B-B14F-4D97-AF65-F5344CB8AC3E}">
        <p14:creationId xmlns:p14="http://schemas.microsoft.com/office/powerpoint/2010/main" val="4185845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1">
            <a:extLst>
              <a:ext uri="{FF2B5EF4-FFF2-40B4-BE49-F238E27FC236}">
                <a16:creationId xmlns:a16="http://schemas.microsoft.com/office/drawing/2014/main" id="{21334938-267D-086E-12B8-9B8B450ACAD5}"/>
              </a:ext>
            </a:extLst>
          </p:cNvPr>
          <p:cNvSpPr txBox="1">
            <a:spLocks/>
          </p:cNvSpPr>
          <p:nvPr/>
        </p:nvSpPr>
        <p:spPr>
          <a:xfrm>
            <a:off x="5504329" y="2668567"/>
            <a:ext cx="6060142" cy="971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Bebas Neue"/>
              <a:buNone/>
              <a:defRPr sz="13333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7200">
                <a:solidFill>
                  <a:schemeClr val="bg1"/>
                </a:solidFill>
              </a:rPr>
              <a:t>Program execution</a:t>
            </a:r>
          </a:p>
        </p:txBody>
      </p:sp>
    </p:spTree>
    <p:extLst>
      <p:ext uri="{BB962C8B-B14F-4D97-AF65-F5344CB8AC3E}">
        <p14:creationId xmlns:p14="http://schemas.microsoft.com/office/powerpoint/2010/main" val="19440636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Program execution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959BA71D-1F04-BCB4-EEAF-4A4BB88648B0}"/>
              </a:ext>
            </a:extLst>
          </p:cNvPr>
          <p:cNvSpPr txBox="1"/>
          <p:nvPr/>
        </p:nvSpPr>
        <p:spPr>
          <a:xfrm>
            <a:off x="114476" y="900906"/>
            <a:ext cx="11920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process can use the </a:t>
            </a:r>
            <a:r>
              <a:rPr lang="en-US" sz="2800" b="1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execve() 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system call to replace the program that it is running by a completely new program.</a:t>
            </a:r>
            <a:endParaRPr lang="en-US" sz="2800" b="1" i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2" name="Picture 4" descr="Diagram&#10;&#10;Description automatically generated">
            <a:extLst>
              <a:ext uri="{FF2B5EF4-FFF2-40B4-BE49-F238E27FC236}">
                <a16:creationId xmlns:a16="http://schemas.microsoft.com/office/drawing/2014/main" id="{CA1D96B1-6E36-6CCB-3258-F4D064288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7" y="2347119"/>
            <a:ext cx="8963025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5990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Program execution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959BA71D-1F04-BCB4-EEAF-4A4BB88648B0}"/>
              </a:ext>
            </a:extLst>
          </p:cNvPr>
          <p:cNvSpPr txBox="1"/>
          <p:nvPr/>
        </p:nvSpPr>
        <p:spPr>
          <a:xfrm>
            <a:off x="114476" y="900906"/>
            <a:ext cx="11920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sz="2800" b="1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Method:					Error code:</a:t>
            </a: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DA681396-977E-CF59-3530-50F8C8A64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76" y="1536138"/>
            <a:ext cx="5386673" cy="971233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59C2BD46-AABD-8B35-F227-BA3B990F0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987" y="1520742"/>
            <a:ext cx="5974502" cy="1299203"/>
          </a:xfrm>
          <a:prstGeom prst="rect">
            <a:avLst/>
          </a:prstGeom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DD0BC04E-D2FE-DCB0-974A-605906486F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0986" y="2819945"/>
            <a:ext cx="5974502" cy="2639265"/>
          </a:xfrm>
          <a:prstGeom prst="rect">
            <a:avLst/>
          </a:prstGeom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674AFF6A-A1D5-0E48-DE25-A56159922F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843" y="2511562"/>
            <a:ext cx="5253937" cy="2009570"/>
          </a:xfrm>
          <a:prstGeom prst="rect">
            <a:avLst/>
          </a:prstGeom>
        </p:spPr>
      </p:pic>
      <p:pic>
        <p:nvPicPr>
          <p:cNvPr id="16" name="Hình ảnh 15">
            <a:extLst>
              <a:ext uri="{FF2B5EF4-FFF2-40B4-BE49-F238E27FC236}">
                <a16:creationId xmlns:a16="http://schemas.microsoft.com/office/drawing/2014/main" id="{91AAAF7E-D145-7E59-0950-991DE73B76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226" y="4552308"/>
            <a:ext cx="3961169" cy="184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3111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Executing a Shell Command: system()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959BA71D-1F04-BCB4-EEAF-4A4BB88648B0}"/>
              </a:ext>
            </a:extLst>
          </p:cNvPr>
          <p:cNvSpPr txBox="1"/>
          <p:nvPr/>
        </p:nvSpPr>
        <p:spPr>
          <a:xfrm>
            <a:off x="114476" y="900906"/>
            <a:ext cx="119202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800" b="1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system() 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function:</a:t>
            </a:r>
          </a:p>
          <a:p>
            <a:pPr marL="457200" marR="0" indent="-4572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Allows the calling program to execute an arbitrary shell command by creates a child process that invokes a shell to execute command.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05B1755B-685D-2663-6C91-4A13E991F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606" y="2736502"/>
            <a:ext cx="7966787" cy="1384995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6F6E3CBC-4BA4-5DFD-E6C2-C899F5ED5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1127" y="4350614"/>
            <a:ext cx="4429743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6291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1">
            <a:extLst>
              <a:ext uri="{FF2B5EF4-FFF2-40B4-BE49-F238E27FC236}">
                <a16:creationId xmlns:a16="http://schemas.microsoft.com/office/drawing/2014/main" id="{21334938-267D-086E-12B8-9B8B450ACAD5}"/>
              </a:ext>
            </a:extLst>
          </p:cNvPr>
          <p:cNvSpPr txBox="1">
            <a:spLocks/>
          </p:cNvSpPr>
          <p:nvPr/>
        </p:nvSpPr>
        <p:spPr>
          <a:xfrm>
            <a:off x="5504329" y="2668567"/>
            <a:ext cx="6060142" cy="971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Bebas Neue"/>
              <a:buNone/>
              <a:defRPr sz="13333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>
                <a:solidFill>
                  <a:schemeClr val="bg1"/>
                </a:solidFill>
              </a:rPr>
              <a:t>group, session, job control</a:t>
            </a:r>
          </a:p>
        </p:txBody>
      </p:sp>
    </p:spTree>
    <p:extLst>
      <p:ext uri="{BB962C8B-B14F-4D97-AF65-F5344CB8AC3E}">
        <p14:creationId xmlns:p14="http://schemas.microsoft.com/office/powerpoint/2010/main" val="728453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Process Identify</a:t>
            </a:r>
            <a:endParaRPr lang="en-US" sz="1200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0482E78F-9562-F918-CD8A-F0F84BFF7177}"/>
              </a:ext>
            </a:extLst>
          </p:cNvPr>
          <p:cNvSpPr txBox="1"/>
          <p:nvPr/>
        </p:nvSpPr>
        <p:spPr>
          <a:xfrm>
            <a:off x="115881" y="876574"/>
            <a:ext cx="119602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PID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Process ID - a positive integer that uniquely identifies the process on the system</a:t>
            </a:r>
          </a:p>
          <a:p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init process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(PID = 1) : can not be kill</a:t>
            </a:r>
          </a:p>
          <a:p>
            <a:r>
              <a:rPr lang="en-US" sz="28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Limits process ID &lt; 32768 (can adjust in /proc/sys/kernel/pid_max)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D134CDEB-6F3D-02D8-469F-8FCC59E34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45" y="3034263"/>
            <a:ext cx="5268060" cy="1933845"/>
          </a:xfrm>
          <a:prstGeom prst="rect">
            <a:avLst/>
          </a:prstGeom>
        </p:spPr>
      </p:pic>
      <p:sp>
        <p:nvSpPr>
          <p:cNvPr id="8" name="Mũi tên: Phải 7">
            <a:extLst>
              <a:ext uri="{FF2B5EF4-FFF2-40B4-BE49-F238E27FC236}">
                <a16:creationId xmlns:a16="http://schemas.microsoft.com/office/drawing/2014/main" id="{E5A6C0A8-0DBB-6C26-E1D0-B21ADB477209}"/>
              </a:ext>
            </a:extLst>
          </p:cNvPr>
          <p:cNvSpPr/>
          <p:nvPr/>
        </p:nvSpPr>
        <p:spPr>
          <a:xfrm>
            <a:off x="5523563" y="3034263"/>
            <a:ext cx="376500" cy="530948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9D3C4024-ABFC-6065-EF2F-A0124CB31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236" y="3735421"/>
            <a:ext cx="6049219" cy="2876951"/>
          </a:xfrm>
          <a:prstGeom prst="rect">
            <a:avLst/>
          </a:prstGeom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A8AB0997-38A9-1D67-8208-FFD7B9DCF8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1130" y="3075870"/>
            <a:ext cx="6125430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1437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group, session, job control : overview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959BA71D-1F04-BCB4-EEAF-4A4BB88648B0}"/>
              </a:ext>
            </a:extLst>
          </p:cNvPr>
          <p:cNvSpPr txBox="1"/>
          <p:nvPr/>
        </p:nvSpPr>
        <p:spPr>
          <a:xfrm>
            <a:off x="114476" y="900906"/>
            <a:ext cx="119202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Process groups and sessions </a:t>
            </a:r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form a two-level hierarchical relationship between processes: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457200" marR="0" indent="-4572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process group is a collection of related processes</a:t>
            </a:r>
          </a:p>
          <a:p>
            <a:pPr marL="457200" marR="0" indent="-4572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session is a collection of related process groups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3D9F8E2E-020F-FFA7-3100-17476F1CB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903" y="2643207"/>
            <a:ext cx="5088193" cy="415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0644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group, session, job control : process group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959BA71D-1F04-BCB4-EEAF-4A4BB88648B0}"/>
              </a:ext>
            </a:extLst>
          </p:cNvPr>
          <p:cNvSpPr txBox="1"/>
          <p:nvPr/>
        </p:nvSpPr>
        <p:spPr>
          <a:xfrm>
            <a:off x="114476" y="900906"/>
            <a:ext cx="1192020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process group is a set of one or more processes sharing the </a:t>
            </a: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same process group identifier (PGID) 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indent="-4572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process group has a </a:t>
            </a:r>
            <a:r>
              <a:rPr lang="en-US" sz="2800" b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process group leader 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(Which create the group and its PID become PGID)</a:t>
            </a:r>
          </a:p>
          <a:p>
            <a:pPr marL="457200" marR="0" indent="-4572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new process inherits its parent’s process group ID.</a:t>
            </a:r>
          </a:p>
          <a:p>
            <a:pPr marL="457200" marR="0" indent="-4572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process group has a lifetime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from leader create group to last process leave</a:t>
            </a:r>
          </a:p>
          <a:p>
            <a:pPr marL="457200" marR="0" indent="-4572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process may leave a process group either by terminating or by joining other group</a:t>
            </a:r>
          </a:p>
          <a:p>
            <a:pPr marL="457200" marR="0" indent="-4572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Process group leader need not be a last member of group</a:t>
            </a:r>
          </a:p>
        </p:txBody>
      </p:sp>
    </p:spTree>
    <p:extLst>
      <p:ext uri="{BB962C8B-B14F-4D97-AF65-F5344CB8AC3E}">
        <p14:creationId xmlns:p14="http://schemas.microsoft.com/office/powerpoint/2010/main" val="10571679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Process group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959BA71D-1F04-BCB4-EEAF-4A4BB88648B0}"/>
              </a:ext>
            </a:extLst>
          </p:cNvPr>
          <p:cNvSpPr txBox="1"/>
          <p:nvPr/>
        </p:nvSpPr>
        <p:spPr>
          <a:xfrm>
            <a:off x="114476" y="900906"/>
            <a:ext cx="11920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Process group function: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B1CD5D25-64F6-E170-BB53-81EEECA62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049" y="2229819"/>
            <a:ext cx="6173061" cy="1066949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D671DA5F-878B-88D6-FF97-348077512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943" y="4102461"/>
            <a:ext cx="6192114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863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group, session, job control : process session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959BA71D-1F04-BCB4-EEAF-4A4BB88648B0}"/>
              </a:ext>
            </a:extLst>
          </p:cNvPr>
          <p:cNvSpPr txBox="1"/>
          <p:nvPr/>
        </p:nvSpPr>
        <p:spPr>
          <a:xfrm>
            <a:off x="114476" y="900906"/>
            <a:ext cx="1192020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Define:</a:t>
            </a:r>
          </a:p>
          <a:p>
            <a:pPr marL="457200" marR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session is a collection of process groups. </a:t>
            </a: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Session Identify (SID):</a:t>
            </a:r>
          </a:p>
          <a:p>
            <a:pPr marL="457200" marR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process’s session membership is determined by its session identifier (SID). </a:t>
            </a:r>
          </a:p>
          <a:p>
            <a:pPr marL="457200" marR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session leader is the process that creates a new session and whose process ID becomes the session ID.</a:t>
            </a:r>
          </a:p>
          <a:p>
            <a:pPr marL="457200" marR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new process inherits its parent’s session ID. </a:t>
            </a: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Controlling terminal:</a:t>
            </a:r>
          </a:p>
          <a:p>
            <a:pPr marL="457200" marR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of the processes in a session share a single controlling terminal established when the session leader first opens a terminal device. </a:t>
            </a:r>
          </a:p>
          <a:p>
            <a:pPr marL="457200" marR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terminal may be the controlling terminal of at most one session.</a:t>
            </a:r>
          </a:p>
        </p:txBody>
      </p:sp>
    </p:spTree>
    <p:extLst>
      <p:ext uri="{BB962C8B-B14F-4D97-AF65-F5344CB8AC3E}">
        <p14:creationId xmlns:p14="http://schemas.microsoft.com/office/powerpoint/2010/main" val="26821074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sessions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959BA71D-1F04-BCB4-EEAF-4A4BB88648B0}"/>
              </a:ext>
            </a:extLst>
          </p:cNvPr>
          <p:cNvSpPr txBox="1"/>
          <p:nvPr/>
        </p:nvSpPr>
        <p:spPr>
          <a:xfrm>
            <a:off x="114476" y="900906"/>
            <a:ext cx="119202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Session function:</a:t>
            </a: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Controlling terminal: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8A0C05E5-6F64-22D6-520B-EF5895631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812" y="1606186"/>
            <a:ext cx="6163535" cy="1267002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3F2975D6-4BA3-7BB4-E18D-A8637BF64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4232" y="3068059"/>
            <a:ext cx="6220693" cy="1086002"/>
          </a:xfrm>
          <a:prstGeom prst="rect">
            <a:avLst/>
          </a:prstGeom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17E9C9FB-AAD1-1E30-C84D-6B34CD96BD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4232" y="5040341"/>
            <a:ext cx="6173061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717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group, session, job control : process session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959BA71D-1F04-BCB4-EEAF-4A4BB88648B0}"/>
              </a:ext>
            </a:extLst>
          </p:cNvPr>
          <p:cNvSpPr txBox="1"/>
          <p:nvPr/>
        </p:nvSpPr>
        <p:spPr>
          <a:xfrm>
            <a:off x="114476" y="900906"/>
            <a:ext cx="119202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Process groups in a session:</a:t>
            </a:r>
          </a:p>
          <a:p>
            <a:pPr marL="457200" marR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Foreground process group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/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-   Only process in this group can read input from controlling terminal</a:t>
            </a:r>
          </a:p>
          <a:p>
            <a:pPr lvl="1"/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-   Signal-generating on the controlling terminal sent to all members of the 	foreground process group. </a:t>
            </a:r>
            <a:r>
              <a:rPr lang="en-US" sz="28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(SIGQUIT, SIGINT, SIGTSTP, …)</a:t>
            </a:r>
          </a:p>
          <a:p>
            <a:pPr marL="457200" marR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Background process group</a:t>
            </a: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 establishing the connection to the controlling terminal, </a:t>
            </a:r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session leader become the controlling process 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(to send SIGHUP signal is disconnect)</a:t>
            </a:r>
          </a:p>
        </p:txBody>
      </p:sp>
    </p:spTree>
    <p:extLst>
      <p:ext uri="{BB962C8B-B14F-4D97-AF65-F5344CB8AC3E}">
        <p14:creationId xmlns:p14="http://schemas.microsoft.com/office/powerpoint/2010/main" val="7354513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group, session, job control : EXAMPLE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8D62D202-6AF9-79B7-4F39-A4A3F8BAD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21741"/>
            <a:ext cx="5430008" cy="4439270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E055BF92-F17D-4061-C7CB-378891DA4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87" y="2928867"/>
            <a:ext cx="5334744" cy="100026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975583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Foreground and Background Process Groups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959BA71D-1F04-BCB4-EEAF-4A4BB88648B0}"/>
              </a:ext>
            </a:extLst>
          </p:cNvPr>
          <p:cNvSpPr txBox="1"/>
          <p:nvPr/>
        </p:nvSpPr>
        <p:spPr>
          <a:xfrm>
            <a:off x="114476" y="900906"/>
            <a:ext cx="11920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Foreground and Background Process Groups function: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452DB897-23BD-D18F-4523-2A28D9E59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523" y="2481130"/>
            <a:ext cx="6192114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8513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job control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959BA71D-1F04-BCB4-EEAF-4A4BB88648B0}"/>
              </a:ext>
            </a:extLst>
          </p:cNvPr>
          <p:cNvSpPr txBox="1"/>
          <p:nvPr/>
        </p:nvSpPr>
        <p:spPr>
          <a:xfrm>
            <a:off x="114476" y="900906"/>
            <a:ext cx="1192020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Jobs refer to processes that are running 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the background or foreground.</a:t>
            </a: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Job control refers to the ability to manipulate these processes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including suspending, resuming, and terminating them.</a:t>
            </a: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run process in background use “</a:t>
            </a: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&amp;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 at the end of command.</a:t>
            </a: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Sleep at foreground will block terminal:</a:t>
            </a: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Sleep at background won’t block terminal:</a:t>
            </a: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Move between foreground and background:</a:t>
            </a: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(Continue block terminal)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ADD55208-3DE7-B6E1-D74F-5C60B5210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580" y="3547493"/>
            <a:ext cx="3400900" cy="495369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76C4DFC3-D15E-722C-5466-534B4CCAA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435" y="4380873"/>
            <a:ext cx="4220387" cy="460202"/>
          </a:xfrm>
          <a:prstGeom prst="rect">
            <a:avLst/>
          </a:prstGeom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69A7AFE8-1EAB-14A4-F94C-C45D9BFFC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2151" y="5147356"/>
            <a:ext cx="3600953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101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1">
            <a:extLst>
              <a:ext uri="{FF2B5EF4-FFF2-40B4-BE49-F238E27FC236}">
                <a16:creationId xmlns:a16="http://schemas.microsoft.com/office/drawing/2014/main" id="{21334938-267D-086E-12B8-9B8B450ACAD5}"/>
              </a:ext>
            </a:extLst>
          </p:cNvPr>
          <p:cNvSpPr txBox="1">
            <a:spLocks/>
          </p:cNvSpPr>
          <p:nvPr/>
        </p:nvSpPr>
        <p:spPr>
          <a:xfrm>
            <a:off x="5504329" y="2668567"/>
            <a:ext cx="6060142" cy="971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Bebas Neue"/>
              <a:buNone/>
              <a:defRPr sz="13333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400">
                <a:solidFill>
                  <a:schemeClr val="bg1"/>
                </a:solidFill>
              </a:rPr>
              <a:t>PRIORITIES AND SCHEDULING</a:t>
            </a:r>
          </a:p>
        </p:txBody>
      </p:sp>
    </p:spTree>
    <p:extLst>
      <p:ext uri="{BB962C8B-B14F-4D97-AF65-F5344CB8AC3E}">
        <p14:creationId xmlns:p14="http://schemas.microsoft.com/office/powerpoint/2010/main" val="2280910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Parent Process identify</a:t>
            </a:r>
            <a:endParaRPr lang="en-US" sz="1200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0482E78F-9562-F918-CD8A-F0F84BFF7177}"/>
              </a:ext>
            </a:extLst>
          </p:cNvPr>
          <p:cNvSpPr txBox="1"/>
          <p:nvPr/>
        </p:nvSpPr>
        <p:spPr>
          <a:xfrm>
            <a:off x="115881" y="876574"/>
            <a:ext cx="11960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 process has a parent—the process that created it. </a:t>
            </a:r>
          </a:p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process can find out the process ID of its parent using the </a:t>
            </a: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getppid() 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system call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8B64F734-2565-5CB7-04E6-4E5CCE053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549" y="2408692"/>
            <a:ext cx="5582429" cy="2381582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63F66207-9047-6402-CE44-0C6958FB4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916" y="5500367"/>
            <a:ext cx="6039693" cy="590632"/>
          </a:xfrm>
          <a:prstGeom prst="rect">
            <a:avLst/>
          </a:prstGeom>
        </p:spPr>
      </p:pic>
      <p:sp>
        <p:nvSpPr>
          <p:cNvPr id="11" name="Mũi tên: Phải 10">
            <a:extLst>
              <a:ext uri="{FF2B5EF4-FFF2-40B4-BE49-F238E27FC236}">
                <a16:creationId xmlns:a16="http://schemas.microsoft.com/office/drawing/2014/main" id="{60FA6D8D-A7D9-4EE8-0557-09AD4F237FD8}"/>
              </a:ext>
            </a:extLst>
          </p:cNvPr>
          <p:cNvSpPr/>
          <p:nvPr/>
        </p:nvSpPr>
        <p:spPr>
          <a:xfrm>
            <a:off x="2125940" y="5560051"/>
            <a:ext cx="376500" cy="530948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526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PRIORITIES AND SCHEDULING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959BA71D-1F04-BCB4-EEAF-4A4BB88648B0}"/>
              </a:ext>
            </a:extLst>
          </p:cNvPr>
          <p:cNvSpPr txBox="1"/>
          <p:nvPr/>
        </p:nvSpPr>
        <p:spPr>
          <a:xfrm>
            <a:off x="114476" y="900906"/>
            <a:ext cx="1192020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Using </a:t>
            </a:r>
            <a:r>
              <a:rPr lang="en-US" sz="2800" b="1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round-robin time-sharing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model to scheduling processes for use CPU</a:t>
            </a:r>
          </a:p>
          <a:p>
            <a:pPr marL="457200" marR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 process in turn is permitted to use the CPU for a brief period of time (</a:t>
            </a:r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 slice / quantum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457200" marR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Round-robin time-sharing satisfies two important require ments of an interactive multitasking system:</a:t>
            </a:r>
          </a:p>
          <a:p>
            <a:pPr marL="457200" marR="0" indent="-4572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8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Fairness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Each process gets a share of the CPU. </a:t>
            </a:r>
          </a:p>
          <a:p>
            <a:pPr marL="457200" marR="0" indent="-4572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8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Responsiveness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 process doesn’t need to wait for long periods before it receives use of the CPU</a:t>
            </a: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Process can’t exercise direct control over when and how long they will be able to use CPU</a:t>
            </a:r>
          </a:p>
        </p:txBody>
      </p:sp>
    </p:spTree>
    <p:extLst>
      <p:ext uri="{BB962C8B-B14F-4D97-AF65-F5344CB8AC3E}">
        <p14:creationId xmlns:p14="http://schemas.microsoft.com/office/powerpoint/2010/main" val="5509107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PRIORITIES AND SCHEDULING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959BA71D-1F04-BCB4-EEAF-4A4BB88648B0}"/>
              </a:ext>
            </a:extLst>
          </p:cNvPr>
          <p:cNvSpPr txBox="1"/>
          <p:nvPr/>
        </p:nvSpPr>
        <p:spPr>
          <a:xfrm>
            <a:off x="114476" y="900906"/>
            <a:ext cx="119202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process can indirectly influence to kernel’s scheduling algorithm by </a:t>
            </a:r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nice value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457200" marR="0" indent="-4572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process with higher nice value will get more time to use CPU</a:t>
            </a:r>
          </a:p>
          <a:p>
            <a:pPr marL="457200" marR="0" indent="-4572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process with low nice value won’t be complete starved by CPU</a:t>
            </a: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can set priority by :</a:t>
            </a: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7142F357-EA42-2A2D-86BF-1235F0315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118" y="3428999"/>
            <a:ext cx="3277057" cy="2038635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ED221B32-5DEE-8132-7468-16E215F20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637" y="3519500"/>
            <a:ext cx="6192114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932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PRIORITIES AND SCHEDULING : Realtime scheduling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959BA71D-1F04-BCB4-EEAF-4A4BB88648B0}"/>
              </a:ext>
            </a:extLst>
          </p:cNvPr>
          <p:cNvSpPr txBox="1"/>
          <p:nvPr/>
        </p:nvSpPr>
        <p:spPr>
          <a:xfrm>
            <a:off x="114476" y="900906"/>
            <a:ext cx="1192020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realtime application must provide a guaranteed maximum response time for external inputs so:</a:t>
            </a:r>
          </a:p>
          <a:p>
            <a:pPr marL="457200" marR="0" indent="-4572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high-priority process should be </a:t>
            </a:r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able to maintain exclusive access to the CPU 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until it completes or voluntarily relinquishes the CPU</a:t>
            </a:r>
          </a:p>
          <a:p>
            <a:pPr marL="457200" marR="0" indent="-4572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realtime application should be </a:t>
            </a:r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able to control the precise order in which its component processes are scheduled</a:t>
            </a: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“Realtime Priority Ranges” :		        “Scheduler modify” :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F8930233-C4A5-A051-4974-45A159A69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47" y="4608896"/>
            <a:ext cx="5398818" cy="1109573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76872FA3-4E17-54BA-6B75-3FBD51052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087" y="4608896"/>
            <a:ext cx="5398818" cy="986881"/>
          </a:xfrm>
          <a:prstGeom prst="rect">
            <a:avLst/>
          </a:prstGeom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1D62D976-C4C1-B69A-5D80-5420AE068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9087" y="5718469"/>
            <a:ext cx="5398818" cy="95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3176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1">
            <a:extLst>
              <a:ext uri="{FF2B5EF4-FFF2-40B4-BE49-F238E27FC236}">
                <a16:creationId xmlns:a16="http://schemas.microsoft.com/office/drawing/2014/main" id="{21334938-267D-086E-12B8-9B8B450ACAD5}"/>
              </a:ext>
            </a:extLst>
          </p:cNvPr>
          <p:cNvSpPr txBox="1">
            <a:spLocks/>
          </p:cNvSpPr>
          <p:nvPr/>
        </p:nvSpPr>
        <p:spPr>
          <a:xfrm>
            <a:off x="5504329" y="2668567"/>
            <a:ext cx="6060142" cy="971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Bebas Neue"/>
              <a:buNone/>
              <a:defRPr sz="13333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7200">
                <a:solidFill>
                  <a:schemeClr val="bg1"/>
                </a:solidFill>
              </a:rPr>
              <a:t>Process resources</a:t>
            </a:r>
          </a:p>
        </p:txBody>
      </p:sp>
    </p:spTree>
    <p:extLst>
      <p:ext uri="{BB962C8B-B14F-4D97-AF65-F5344CB8AC3E}">
        <p14:creationId xmlns:p14="http://schemas.microsoft.com/office/powerpoint/2010/main" val="7235536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Process resources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959BA71D-1F04-BCB4-EEAF-4A4BB88648B0}"/>
              </a:ext>
            </a:extLst>
          </p:cNvPr>
          <p:cNvSpPr txBox="1"/>
          <p:nvPr/>
        </p:nvSpPr>
        <p:spPr>
          <a:xfrm>
            <a:off x="114476" y="900906"/>
            <a:ext cx="1192020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process has 2</a:t>
            </a:r>
            <a:r>
              <a:rPr lang="en-US" sz="2800" baseline="30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32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bytes = 4 Gb data (32-bits)</a:t>
            </a: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endParaRPr lang="en-US" sz="28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Process usage resource:</a:t>
            </a: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endParaRPr lang="en-US" sz="28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endParaRPr lang="en-US" sz="28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endParaRPr lang="en-US" sz="28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endParaRPr lang="en-US" sz="28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can set that limit by: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DCEAEC9-6E1F-47CD-6740-7FBA4F639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11"/>
          <a:stretch/>
        </p:blipFill>
        <p:spPr bwMode="auto">
          <a:xfrm>
            <a:off x="7196523" y="1004530"/>
            <a:ext cx="4881001" cy="5606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4883C4C2-383C-F30C-3C77-C2D65AE55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76" y="2285901"/>
            <a:ext cx="6173061" cy="1124107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07DF6AED-9BF3-E9DE-F315-62BFEB844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02" y="4598091"/>
            <a:ext cx="6163535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9323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1">
            <a:extLst>
              <a:ext uri="{FF2B5EF4-FFF2-40B4-BE49-F238E27FC236}">
                <a16:creationId xmlns:a16="http://schemas.microsoft.com/office/drawing/2014/main" id="{21334938-267D-086E-12B8-9B8B450ACAD5}"/>
              </a:ext>
            </a:extLst>
          </p:cNvPr>
          <p:cNvSpPr txBox="1">
            <a:spLocks/>
          </p:cNvSpPr>
          <p:nvPr/>
        </p:nvSpPr>
        <p:spPr>
          <a:xfrm>
            <a:off x="5504329" y="2668567"/>
            <a:ext cx="6060142" cy="971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Bebas Neue"/>
              <a:buNone/>
              <a:defRPr sz="13333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7200">
                <a:solidFill>
                  <a:schemeClr val="bg1"/>
                </a:solidFill>
              </a:rPr>
              <a:t>Daemon Process</a:t>
            </a:r>
          </a:p>
        </p:txBody>
      </p:sp>
    </p:spTree>
    <p:extLst>
      <p:ext uri="{BB962C8B-B14F-4D97-AF65-F5344CB8AC3E}">
        <p14:creationId xmlns:p14="http://schemas.microsoft.com/office/powerpoint/2010/main" val="11654698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Daemon process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959BA71D-1F04-BCB4-EEAF-4A4BB88648B0}"/>
              </a:ext>
            </a:extLst>
          </p:cNvPr>
          <p:cNvSpPr txBox="1"/>
          <p:nvPr/>
        </p:nvSpPr>
        <p:spPr>
          <a:xfrm>
            <a:off x="114476" y="900906"/>
            <a:ext cx="1192020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daemon is a process with: </a:t>
            </a:r>
          </a:p>
          <a:p>
            <a:pPr marL="457200" marR="0" indent="-4572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Long-lived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Often, a daemon is created at system startup and runs until the system is shut down.</a:t>
            </a:r>
          </a:p>
          <a:p>
            <a:pPr marL="457200" marR="0" indent="-4572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Runs in the background and has no controlling terminal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The lack of a controlling terminal ensures that the </a:t>
            </a:r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kernel never automatically generates any job-control or terminal-related signals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(such as SIGINT, SIGTSTP, and SIGHUP) </a:t>
            </a:r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a daemon.</a:t>
            </a:r>
          </a:p>
        </p:txBody>
      </p:sp>
    </p:spTree>
    <p:extLst>
      <p:ext uri="{BB962C8B-B14F-4D97-AF65-F5344CB8AC3E}">
        <p14:creationId xmlns:p14="http://schemas.microsoft.com/office/powerpoint/2010/main" val="2329277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Daemon process: create a daemon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959BA71D-1F04-BCB4-EEAF-4A4BB88648B0}"/>
              </a:ext>
            </a:extLst>
          </p:cNvPr>
          <p:cNvSpPr txBox="1"/>
          <p:nvPr/>
        </p:nvSpPr>
        <p:spPr>
          <a:xfrm>
            <a:off x="135896" y="968188"/>
            <a:ext cx="1192020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be come daemon, a program performs the following steps:</a:t>
            </a:r>
          </a:p>
          <a:p>
            <a:pPr marL="514350" marR="0" indent="-51435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800" b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fork() and let parent exit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Create child process and exit parent (</a:t>
            </a:r>
            <a:r>
              <a:rPr lang="en-US" sz="28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daemon process is child of init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3"/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+ Leave daemon process running in the background</a:t>
            </a:r>
          </a:p>
          <a:p>
            <a:pPr lvl="3"/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+ Confirm child process is not to be process leader</a:t>
            </a:r>
          </a:p>
          <a:p>
            <a:pPr marL="514350" marR="0" indent="-51435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800" b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Create new session - setsid() 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Start a new session and free itself of any association with a controlling terminal.</a:t>
            </a:r>
          </a:p>
          <a:p>
            <a:pPr marL="514350" marR="0" indent="-51435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8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the daemon might later open a terminal device, then we must take steps to ensure that the device does not become the controlling terminal (step 1 again)</a:t>
            </a:r>
          </a:p>
          <a:p>
            <a:pPr marL="514350" marR="0" indent="-51435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800" b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 permission 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Clear the process umask to ensure when the daemon creates files and directories, they have the requested permissions.</a:t>
            </a:r>
          </a:p>
        </p:txBody>
      </p:sp>
    </p:spTree>
    <p:extLst>
      <p:ext uri="{BB962C8B-B14F-4D97-AF65-F5344CB8AC3E}">
        <p14:creationId xmlns:p14="http://schemas.microsoft.com/office/powerpoint/2010/main" val="41145703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Daemon process: create a daemon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72BDED3D-8D3C-1468-76F5-E47BFB5E39FC}"/>
              </a:ext>
            </a:extLst>
          </p:cNvPr>
          <p:cNvSpPr txBox="1"/>
          <p:nvPr/>
        </p:nvSpPr>
        <p:spPr>
          <a:xfrm>
            <a:off x="135896" y="878541"/>
            <a:ext cx="1192020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2800" b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Change the process’s current working directory (typically to the root /).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This is necessary because a daemon usually runs until system shutdown; if the daemon’s current working directory is on a file system other than the one containing /, then that file system can’t be unmounted</a:t>
            </a: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6.   </a:t>
            </a:r>
            <a:r>
              <a:rPr lang="en-US" sz="2800" b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Close all open file descriptors inherited from its parent. 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(optional)</a:t>
            </a: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7.   </a:t>
            </a:r>
            <a:r>
              <a:rPr lang="en-US" sz="2800" b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Opens /dev/null and uses dup2() (or similar) to make all those descriptors refer to this device. 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(optional)</a:t>
            </a:r>
          </a:p>
          <a:p>
            <a:pPr marR="0" algn="l" rtl="0">
              <a:spcBef>
                <a:spcPts val="0"/>
              </a:spcBef>
              <a:spcAft>
                <a:spcPts val="0"/>
              </a:spcAft>
            </a:pPr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2750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Daemon process: system log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959BA71D-1F04-BCB4-EEAF-4A4BB88648B0}"/>
              </a:ext>
            </a:extLst>
          </p:cNvPr>
          <p:cNvSpPr txBox="1"/>
          <p:nvPr/>
        </p:nvSpPr>
        <p:spPr>
          <a:xfrm>
            <a:off x="135896" y="968188"/>
            <a:ext cx="11920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 writing a daemon, one problem we encounter is how to display error messages. The </a:t>
            </a:r>
            <a:r>
              <a:rPr lang="en-US" sz="2800" b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syslog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facility was devised to address this problem.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B279172F-3194-E382-8CBE-56C5149F5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44" y="2296633"/>
            <a:ext cx="5363323" cy="42011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E4068B8A-A9CC-D53A-D9A2-DB0FE2C0F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2296633"/>
            <a:ext cx="5960104" cy="764588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4DD48ADE-4B79-0D2C-167D-1BFFE8D1E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231645"/>
            <a:ext cx="5960104" cy="763408"/>
          </a:xfrm>
          <a:prstGeom prst="rect">
            <a:avLst/>
          </a:prstGeom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2FC3D976-CA48-C747-440B-2116B9571A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165477"/>
            <a:ext cx="5960104" cy="770229"/>
          </a:xfrm>
          <a:prstGeom prst="rect">
            <a:avLst/>
          </a:prstGeom>
        </p:spPr>
      </p:pic>
      <p:pic>
        <p:nvPicPr>
          <p:cNvPr id="13" name="Hình ảnh 12">
            <a:extLst>
              <a:ext uri="{FF2B5EF4-FFF2-40B4-BE49-F238E27FC236}">
                <a16:creationId xmlns:a16="http://schemas.microsoft.com/office/drawing/2014/main" id="{BB662414-DC10-DCB9-B189-34BD862195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5137068"/>
            <a:ext cx="5960104" cy="104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157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Parent Process vs process</a:t>
            </a:r>
            <a:endParaRPr lang="en-US" sz="1200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0482E78F-9562-F918-CD8A-F0F84BFF7177}"/>
              </a:ext>
            </a:extLst>
          </p:cNvPr>
          <p:cNvSpPr txBox="1"/>
          <p:nvPr/>
        </p:nvSpPr>
        <p:spPr>
          <a:xfrm>
            <a:off x="115881" y="876574"/>
            <a:ext cx="598011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 process has only one parent and many child.</a:t>
            </a:r>
          </a:p>
          <a:p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Init process has PID = 1 and PPID = 0</a:t>
            </a:r>
          </a:p>
          <a:p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pstree</a:t>
            </a:r>
            <a:r>
              <a:rPr lang="en-US" sz="28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print process tree command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EB817995-677C-8A29-B042-7B6BF60CE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226" y="876574"/>
            <a:ext cx="5600892" cy="579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300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Daemon process : create a daemon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959BA71D-1F04-BCB4-EEAF-4A4BB88648B0}"/>
              </a:ext>
            </a:extLst>
          </p:cNvPr>
          <p:cNvSpPr txBox="1"/>
          <p:nvPr/>
        </p:nvSpPr>
        <p:spPr>
          <a:xfrm>
            <a:off x="114476" y="900906"/>
            <a:ext cx="11920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Example:</a:t>
            </a:r>
          </a:p>
        </p:txBody>
      </p:sp>
      <p:pic>
        <p:nvPicPr>
          <p:cNvPr id="4098" name="Picture 2" descr="Text&#10;&#10;Description automatically generated">
            <a:extLst>
              <a:ext uri="{FF2B5EF4-FFF2-40B4-BE49-F238E27FC236}">
                <a16:creationId xmlns:a16="http://schemas.microsoft.com/office/drawing/2014/main" id="{AA3C28C3-C88B-C024-6A39-0B760B38B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112" y="1666220"/>
            <a:ext cx="4705350" cy="454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Text&#10;&#10;Description automatically generated">
            <a:extLst>
              <a:ext uri="{FF2B5EF4-FFF2-40B4-BE49-F238E27FC236}">
                <a16:creationId xmlns:a16="http://schemas.microsoft.com/office/drawing/2014/main" id="{9BEED237-17B1-C97F-2E38-E5AB39BC1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95" y="1666220"/>
            <a:ext cx="6115050" cy="454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080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1">
            <a:extLst>
              <a:ext uri="{FF2B5EF4-FFF2-40B4-BE49-F238E27FC236}">
                <a16:creationId xmlns:a16="http://schemas.microsoft.com/office/drawing/2014/main" id="{21334938-267D-086E-12B8-9B8B450ACAD5}"/>
              </a:ext>
            </a:extLst>
          </p:cNvPr>
          <p:cNvSpPr txBox="1">
            <a:spLocks/>
          </p:cNvSpPr>
          <p:nvPr/>
        </p:nvSpPr>
        <p:spPr>
          <a:xfrm>
            <a:off x="5504329" y="2668567"/>
            <a:ext cx="6060142" cy="971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Bebas Neue"/>
              <a:buNone/>
              <a:defRPr sz="13333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7200">
                <a:solidFill>
                  <a:schemeClr val="bg1"/>
                </a:solidFill>
              </a:rPr>
              <a:t>Bash command</a:t>
            </a:r>
          </a:p>
        </p:txBody>
      </p:sp>
    </p:spTree>
    <p:extLst>
      <p:ext uri="{BB962C8B-B14F-4D97-AF65-F5344CB8AC3E}">
        <p14:creationId xmlns:p14="http://schemas.microsoft.com/office/powerpoint/2010/main" val="42731541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Bash command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959BA71D-1F04-BCB4-EEAF-4A4BB88648B0}"/>
              </a:ext>
            </a:extLst>
          </p:cNvPr>
          <p:cNvSpPr txBox="1"/>
          <p:nvPr/>
        </p:nvSpPr>
        <p:spPr>
          <a:xfrm>
            <a:off x="114476" y="900906"/>
            <a:ext cx="11920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manage process on Linux system, we can using command from terminal:</a:t>
            </a:r>
            <a:endParaRPr lang="en-US" sz="280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Bảng 2">
            <a:extLst>
              <a:ext uri="{FF2B5EF4-FFF2-40B4-BE49-F238E27FC236}">
                <a16:creationId xmlns:a16="http://schemas.microsoft.com/office/drawing/2014/main" id="{A063DE54-CE8B-027F-67F7-2DAC5B12B8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434781"/>
              </p:ext>
            </p:extLst>
          </p:nvPr>
        </p:nvGraphicFramePr>
        <p:xfrm>
          <a:off x="452717" y="1424126"/>
          <a:ext cx="11286565" cy="5358384"/>
        </p:xfrm>
        <a:graphic>
          <a:graphicData uri="http://schemas.openxmlformats.org/drawingml/2006/table">
            <a:tbl>
              <a:tblPr>
                <a:tableStyleId>{F7AB11C1-C57C-4336-AF9B-BD13F94AF17F}</a:tableStyleId>
              </a:tblPr>
              <a:tblGrid>
                <a:gridCol w="1565767">
                  <a:extLst>
                    <a:ext uri="{9D8B030D-6E8A-4147-A177-3AD203B41FA5}">
                      <a16:colId xmlns:a16="http://schemas.microsoft.com/office/drawing/2014/main" val="1605924123"/>
                    </a:ext>
                  </a:extLst>
                </a:gridCol>
                <a:gridCol w="9720798">
                  <a:extLst>
                    <a:ext uri="{9D8B030D-6E8A-4147-A177-3AD203B41FA5}">
                      <a16:colId xmlns:a16="http://schemas.microsoft.com/office/drawing/2014/main" val="1131599844"/>
                    </a:ext>
                  </a:extLst>
                </a:gridCol>
              </a:tblGrid>
              <a:tr h="393192">
                <a:tc>
                  <a:txBody>
                    <a:bodyPr/>
                    <a:lstStyle/>
                    <a:p>
                      <a:pPr algn="ctr"/>
                      <a:r>
                        <a:rPr lang="en-US" sz="1800" b="1" u="none" strike="noStrike" cap="none">
                          <a:solidFill>
                            <a:srgbClr val="000000"/>
                          </a:solidFill>
                          <a:sym typeface="Arial"/>
                        </a:rPr>
                        <a:t>Command</a:t>
                      </a:r>
                      <a:endParaRPr lang="en-US" sz="1800" b="1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u="none" strike="noStrike" cap="none">
                          <a:solidFill>
                            <a:srgbClr val="000000"/>
                          </a:solidFill>
                          <a:sym typeface="Arial"/>
                        </a:rPr>
                        <a:t>Description</a:t>
                      </a:r>
                      <a:endParaRPr lang="en-US" sz="1800" b="1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9543115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algn="ctr"/>
                      <a:r>
                        <a:rPr lang="en-US" sz="1800" b="0" u="none" strike="noStrike" cap="none">
                          <a:solidFill>
                            <a:srgbClr val="FF0000"/>
                          </a:solidFill>
                          <a:sym typeface="Arial"/>
                        </a:rPr>
                        <a:t>bg</a:t>
                      </a:r>
                      <a:endParaRPr lang="en-US" sz="1800" b="0" i="0" u="none" strike="noStrike" cap="none">
                        <a:solidFill>
                          <a:srgbClr val="FF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cap="none">
                          <a:solidFill>
                            <a:srgbClr val="000000"/>
                          </a:solidFill>
                          <a:sym typeface="Arial"/>
                        </a:rPr>
                        <a:t>To send a process to the background</a:t>
                      </a:r>
                      <a:endParaRPr lang="en-US" sz="1800" b="0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5098396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algn="ctr"/>
                      <a:r>
                        <a:rPr lang="en-US" sz="1800" b="0" u="none" strike="noStrike" cap="none">
                          <a:solidFill>
                            <a:srgbClr val="FF0000"/>
                          </a:solidFill>
                          <a:sym typeface="Arial"/>
                        </a:rPr>
                        <a:t>&amp;</a:t>
                      </a:r>
                      <a:endParaRPr lang="en-US" sz="1800" b="0" i="0" u="none" strike="noStrike" cap="none">
                        <a:solidFill>
                          <a:srgbClr val="FF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cap="none">
                          <a:solidFill>
                            <a:srgbClr val="000000"/>
                          </a:solidFill>
                          <a:sym typeface="Arial"/>
                        </a:rPr>
                        <a:t>Running a process in background</a:t>
                      </a:r>
                      <a:endParaRPr lang="en-US" sz="1800" b="0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3732525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algn="ctr"/>
                      <a:r>
                        <a:rPr lang="en-US" sz="1800" b="0" u="none" strike="noStrike" cap="none">
                          <a:solidFill>
                            <a:srgbClr val="FF0000"/>
                          </a:solidFill>
                          <a:sym typeface="Arial"/>
                        </a:rPr>
                        <a:t>fg</a:t>
                      </a:r>
                      <a:endParaRPr lang="en-US" sz="1800" b="0" i="0" u="none" strike="noStrike" cap="none">
                        <a:solidFill>
                          <a:srgbClr val="FF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cap="none">
                          <a:solidFill>
                            <a:srgbClr val="000000"/>
                          </a:solidFill>
                          <a:sym typeface="Arial"/>
                        </a:rPr>
                        <a:t>To run a stopped process in the foreground</a:t>
                      </a:r>
                      <a:endParaRPr lang="en-US" sz="1800" b="0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3982308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algn="ctr"/>
                      <a:r>
                        <a:rPr lang="en-US" sz="1800" b="0" u="none" strike="noStrike" cap="none">
                          <a:solidFill>
                            <a:srgbClr val="FF0000"/>
                          </a:solidFill>
                          <a:sym typeface="Arial"/>
                        </a:rPr>
                        <a:t>top</a:t>
                      </a:r>
                      <a:endParaRPr lang="en-US" sz="1800" b="0" i="0" u="none" strike="noStrike" cap="none">
                        <a:solidFill>
                          <a:srgbClr val="FF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cap="none">
                          <a:solidFill>
                            <a:srgbClr val="000000"/>
                          </a:solidFill>
                          <a:sym typeface="Arial"/>
                        </a:rPr>
                        <a:t>Display Linux process in realtime view</a:t>
                      </a:r>
                      <a:endParaRPr lang="en-US" sz="1800" b="0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1695003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algn="ctr"/>
                      <a:r>
                        <a:rPr lang="en-US" sz="1800" b="0" u="none" strike="noStrike" cap="none">
                          <a:solidFill>
                            <a:srgbClr val="FF0000"/>
                          </a:solidFill>
                          <a:sym typeface="Arial"/>
                        </a:rPr>
                        <a:t>ps</a:t>
                      </a:r>
                      <a:endParaRPr lang="en-US" sz="1800" b="0" i="0" u="none" strike="noStrike" cap="none">
                        <a:solidFill>
                          <a:srgbClr val="FF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cap="none">
                          <a:solidFill>
                            <a:srgbClr val="000000"/>
                          </a:solidFill>
                          <a:sym typeface="Arial"/>
                        </a:rPr>
                        <a:t>Displays information about a selection of the active processes. If you want a repetitive update of the selection and the displayed information, use top(1) instead.</a:t>
                      </a:r>
                      <a:endParaRPr lang="en-US" sz="1800" b="0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315006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algn="ctr"/>
                      <a:r>
                        <a:rPr lang="en-US" sz="1800" b="0" u="none" strike="noStrike" cap="none">
                          <a:solidFill>
                            <a:srgbClr val="FF0000"/>
                          </a:solidFill>
                          <a:sym typeface="Arial"/>
                        </a:rPr>
                        <a:t>pgrep</a:t>
                      </a:r>
                      <a:endParaRPr lang="en-US" sz="1800" b="0" i="0" u="none" strike="noStrike" cap="none">
                        <a:solidFill>
                          <a:srgbClr val="FF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cap="none">
                          <a:solidFill>
                            <a:srgbClr val="000000"/>
                          </a:solidFill>
                          <a:sym typeface="Arial"/>
                        </a:rPr>
                        <a:t>Find the process by name</a:t>
                      </a:r>
                      <a:endParaRPr lang="en-US" sz="1800" b="0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6284206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algn="ctr"/>
                      <a:r>
                        <a:rPr lang="en-US" sz="1800" b="0" u="none" strike="noStrike" cap="none">
                          <a:solidFill>
                            <a:srgbClr val="FF0000"/>
                          </a:solidFill>
                          <a:sym typeface="Arial"/>
                        </a:rPr>
                        <a:t>pidof</a:t>
                      </a:r>
                      <a:endParaRPr lang="en-US" sz="1800" b="0" i="0" u="none" strike="noStrike" cap="none">
                        <a:solidFill>
                          <a:srgbClr val="FF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cap="none">
                          <a:solidFill>
                            <a:srgbClr val="000000"/>
                          </a:solidFill>
                          <a:sym typeface="Arial"/>
                        </a:rPr>
                        <a:t>Gives the Process ID (PID) of a process</a:t>
                      </a:r>
                      <a:endParaRPr lang="en-US" sz="1800" b="0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534026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algn="ctr"/>
                      <a:r>
                        <a:rPr lang="en-US" sz="1800" b="0" u="none" strike="noStrike" cap="none">
                          <a:solidFill>
                            <a:srgbClr val="FF0000"/>
                          </a:solidFill>
                          <a:sym typeface="Arial"/>
                        </a:rPr>
                        <a:t>kill</a:t>
                      </a:r>
                      <a:endParaRPr lang="en-US" sz="1800" b="0" i="0" u="none" strike="noStrike" cap="none">
                        <a:solidFill>
                          <a:srgbClr val="FF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cap="none">
                          <a:solidFill>
                            <a:srgbClr val="000000"/>
                          </a:solidFill>
                          <a:sym typeface="Arial"/>
                        </a:rPr>
                        <a:t>Send signal to a process</a:t>
                      </a:r>
                      <a:endParaRPr lang="en-US" sz="1800" b="0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2565647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algn="ctr"/>
                      <a:r>
                        <a:rPr lang="en-US" sz="1800" b="0" u="none" strike="noStrike" cap="none">
                          <a:solidFill>
                            <a:srgbClr val="FF0000"/>
                          </a:solidFill>
                          <a:sym typeface="Arial"/>
                        </a:rPr>
                        <a:t>nice</a:t>
                      </a:r>
                      <a:endParaRPr lang="en-US" sz="1800" b="0" i="0" u="none" strike="noStrike" cap="none">
                        <a:solidFill>
                          <a:srgbClr val="FF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cap="none">
                          <a:solidFill>
                            <a:srgbClr val="000000"/>
                          </a:solidFill>
                          <a:sym typeface="Arial"/>
                        </a:rPr>
                        <a:t>Starts a process with a given priority</a:t>
                      </a:r>
                      <a:endParaRPr lang="en-US" sz="1800" b="0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6732385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algn="ctr"/>
                      <a:r>
                        <a:rPr lang="en-US" sz="1800" b="0" u="none" strike="noStrike" cap="none">
                          <a:solidFill>
                            <a:srgbClr val="FF0000"/>
                          </a:solidFill>
                          <a:sym typeface="Arial"/>
                        </a:rPr>
                        <a:t>renice</a:t>
                      </a:r>
                      <a:endParaRPr lang="en-US" sz="1800" b="0" i="0" u="none" strike="noStrike" cap="none">
                        <a:solidFill>
                          <a:srgbClr val="FF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cap="none">
                          <a:solidFill>
                            <a:srgbClr val="000000"/>
                          </a:solidFill>
                          <a:sym typeface="Arial"/>
                        </a:rPr>
                        <a:t>Changes priority of an already running process</a:t>
                      </a:r>
                      <a:endParaRPr lang="en-US" sz="1800" b="0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2144357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algn="ctr"/>
                      <a:r>
                        <a:rPr lang="en-US" sz="1800" b="0" u="none" strike="noStrike" cap="none">
                          <a:solidFill>
                            <a:srgbClr val="FF0000"/>
                          </a:solidFill>
                          <a:sym typeface="Arial"/>
                        </a:rPr>
                        <a:t>df</a:t>
                      </a:r>
                      <a:endParaRPr lang="en-US" sz="1800" b="0" i="0" u="none" strike="noStrike" cap="none">
                        <a:solidFill>
                          <a:srgbClr val="FF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cap="none">
                          <a:solidFill>
                            <a:srgbClr val="000000"/>
                          </a:solidFill>
                          <a:sym typeface="Arial"/>
                        </a:rPr>
                        <a:t>Gives free hard disk space on your system</a:t>
                      </a:r>
                      <a:endParaRPr lang="en-US" sz="1800" b="0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673709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algn="ctr"/>
                      <a:r>
                        <a:rPr lang="en-US" sz="1800" b="0" u="none" strike="noStrike" cap="none">
                          <a:solidFill>
                            <a:srgbClr val="FF0000"/>
                          </a:solidFill>
                          <a:sym typeface="Arial"/>
                        </a:rPr>
                        <a:t>free</a:t>
                      </a:r>
                      <a:endParaRPr lang="en-US" sz="1800" b="0" i="0" u="none" strike="noStrike" cap="none">
                        <a:solidFill>
                          <a:srgbClr val="FF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cap="none">
                          <a:solidFill>
                            <a:srgbClr val="000000"/>
                          </a:solidFill>
                          <a:sym typeface="Arial"/>
                        </a:rPr>
                        <a:t>Gives free RAM on your system</a:t>
                      </a:r>
                      <a:endParaRPr lang="en-US" sz="1800" b="0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9351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32389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Bash command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959BA71D-1F04-BCB4-EEAF-4A4BB88648B0}"/>
              </a:ext>
            </a:extLst>
          </p:cNvPr>
          <p:cNvSpPr txBox="1"/>
          <p:nvPr/>
        </p:nvSpPr>
        <p:spPr>
          <a:xfrm>
            <a:off x="114476" y="900906"/>
            <a:ext cx="11920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Some reference command:</a:t>
            </a:r>
            <a:endParaRPr lang="en-US" sz="280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Bảng 2">
            <a:extLst>
              <a:ext uri="{FF2B5EF4-FFF2-40B4-BE49-F238E27FC236}">
                <a16:creationId xmlns:a16="http://schemas.microsoft.com/office/drawing/2014/main" id="{A063DE54-CE8B-027F-67F7-2DAC5B12B8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722781"/>
              </p:ext>
            </p:extLst>
          </p:nvPr>
        </p:nvGraphicFramePr>
        <p:xfrm>
          <a:off x="452717" y="1424126"/>
          <a:ext cx="11286565" cy="1179576"/>
        </p:xfrm>
        <a:graphic>
          <a:graphicData uri="http://schemas.openxmlformats.org/drawingml/2006/table">
            <a:tbl>
              <a:tblPr>
                <a:tableStyleId>{F7AB11C1-C57C-4336-AF9B-BD13F94AF17F}</a:tableStyleId>
              </a:tblPr>
              <a:tblGrid>
                <a:gridCol w="1565767">
                  <a:extLst>
                    <a:ext uri="{9D8B030D-6E8A-4147-A177-3AD203B41FA5}">
                      <a16:colId xmlns:a16="http://schemas.microsoft.com/office/drawing/2014/main" val="1605924123"/>
                    </a:ext>
                  </a:extLst>
                </a:gridCol>
                <a:gridCol w="9720798">
                  <a:extLst>
                    <a:ext uri="{9D8B030D-6E8A-4147-A177-3AD203B41FA5}">
                      <a16:colId xmlns:a16="http://schemas.microsoft.com/office/drawing/2014/main" val="1131599844"/>
                    </a:ext>
                  </a:extLst>
                </a:gridCol>
              </a:tblGrid>
              <a:tr h="393192">
                <a:tc>
                  <a:txBody>
                    <a:bodyPr/>
                    <a:lstStyle/>
                    <a:p>
                      <a:pPr algn="ctr"/>
                      <a:r>
                        <a:rPr lang="en-US" sz="1800" b="1" u="none" strike="noStrike" cap="none">
                          <a:solidFill>
                            <a:srgbClr val="000000"/>
                          </a:solidFill>
                          <a:sym typeface="Arial"/>
                        </a:rPr>
                        <a:t>Command</a:t>
                      </a:r>
                      <a:endParaRPr lang="en-US" sz="1800" b="1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u="none" strike="noStrike" cap="none">
                          <a:solidFill>
                            <a:srgbClr val="000000"/>
                          </a:solidFill>
                          <a:sym typeface="Arial"/>
                        </a:rPr>
                        <a:t>Description</a:t>
                      </a:r>
                      <a:endParaRPr lang="en-US" sz="1800" b="1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9543115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cap="none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umask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Set permission file IO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5098396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cap="none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grep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Search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37325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98127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707AEC7-642C-153B-071E-4506E7EBE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</a:t>
            </a:r>
          </a:p>
        </p:txBody>
      </p:sp>
      <p:sp>
        <p:nvSpPr>
          <p:cNvPr id="3" name="Tiêu đề 1">
            <a:extLst>
              <a:ext uri="{FF2B5EF4-FFF2-40B4-BE49-F238E27FC236}">
                <a16:creationId xmlns:a16="http://schemas.microsoft.com/office/drawing/2014/main" id="{21334938-267D-086E-12B8-9B8B450ACAD5}"/>
              </a:ext>
            </a:extLst>
          </p:cNvPr>
          <p:cNvSpPr txBox="1">
            <a:spLocks/>
          </p:cNvSpPr>
          <p:nvPr/>
        </p:nvSpPr>
        <p:spPr>
          <a:xfrm>
            <a:off x="5504329" y="2668567"/>
            <a:ext cx="6060142" cy="971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Bebas Neue"/>
              <a:buNone/>
              <a:defRPr sz="13333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8800">
                <a:solidFill>
                  <a:schemeClr val="bg1"/>
                </a:solidFill>
              </a:rPr>
              <a:t>Posix Threads</a:t>
            </a:r>
          </a:p>
        </p:txBody>
      </p:sp>
    </p:spTree>
    <p:extLst>
      <p:ext uri="{BB962C8B-B14F-4D97-AF65-F5344CB8AC3E}">
        <p14:creationId xmlns:p14="http://schemas.microsoft.com/office/powerpoint/2010/main" val="4519332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Threads : Definition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0482E78F-9562-F918-CD8A-F0F84BFF7177}"/>
              </a:ext>
            </a:extLst>
          </p:cNvPr>
          <p:cNvSpPr txBox="1"/>
          <p:nvPr/>
        </p:nvSpPr>
        <p:spPr>
          <a:xfrm>
            <a:off x="115882" y="906881"/>
            <a:ext cx="118968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Like processes, </a:t>
            </a:r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threads are a mechanism to perform multiple tasks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concurrently. </a:t>
            </a:r>
          </a:p>
          <a:p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 we need multi thread ?</a:t>
            </a:r>
          </a:p>
          <a:p>
            <a:pPr marL="457200" indent="-457200">
              <a:buFontTx/>
              <a:buChar char="-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Speed up program and use CPU more efficiency</a:t>
            </a:r>
          </a:p>
          <a:p>
            <a:pPr marL="457200" indent="-457200">
              <a:buFontTx/>
              <a:buChar char="-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Don’t need to wait time between independently code (eg: Allow CPU run multi task)</a:t>
            </a:r>
          </a:p>
        </p:txBody>
      </p:sp>
      <p:pic>
        <p:nvPicPr>
          <p:cNvPr id="7170" name="Picture 2" descr="Diagram&#10;&#10;Description automatically generated">
            <a:extLst>
              <a:ext uri="{FF2B5EF4-FFF2-40B4-BE49-F238E27FC236}">
                <a16:creationId xmlns:a16="http://schemas.microsoft.com/office/drawing/2014/main" id="{24B4B878-A16C-31CD-0114-01260D169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144" y="3584537"/>
            <a:ext cx="62103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7230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Threads : Definition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0482E78F-9562-F918-CD8A-F0F84BFF7177}"/>
              </a:ext>
            </a:extLst>
          </p:cNvPr>
          <p:cNvSpPr txBox="1"/>
          <p:nvPr/>
        </p:nvSpPr>
        <p:spPr>
          <a:xfrm>
            <a:off x="115882" y="906881"/>
            <a:ext cx="72710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single process can contain multiple threads:</a:t>
            </a:r>
          </a:p>
          <a:p>
            <a:pPr marL="457200" indent="-457200">
              <a:buFontTx/>
              <a:buChar char="-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These threads are </a:t>
            </a:r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independently executing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same program</a:t>
            </a:r>
          </a:p>
          <a:p>
            <a:pPr marL="457200" indent="-457200">
              <a:buFontTx/>
              <a:buChar char="-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Main thread is start when process start up</a:t>
            </a:r>
          </a:p>
          <a:p>
            <a:pPr marL="457200" indent="-457200">
              <a:buFontTx/>
              <a:buChar char="-"/>
            </a:pPr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Threads share the same global memory 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(initialized data, uninitialized data, and heap segments)</a:t>
            </a:r>
          </a:p>
          <a:p>
            <a:pPr marL="457200" indent="-457200">
              <a:buFontTx/>
              <a:buChar char="-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Threads in a process can execute concurrently. </a:t>
            </a:r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one thread is blocked on I/O, other threads are still eligible to execute</a:t>
            </a:r>
            <a:endParaRPr lang="en-US" sz="2800" b="1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95331365-5903-ECE0-4868-0ABDB8E7B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635" y="2536717"/>
            <a:ext cx="3774800" cy="42193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242" name="Picture 2" descr="Diagram&#10;&#10;Description automatically generated">
            <a:extLst>
              <a:ext uri="{FF2B5EF4-FFF2-40B4-BE49-F238E27FC236}">
                <a16:creationId xmlns:a16="http://schemas.microsoft.com/office/drawing/2014/main" id="{AF8C2A58-EB0C-6326-4D83-07C4FF55C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634" y="101974"/>
            <a:ext cx="3831907" cy="234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9684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Threads : posix api  -  pthread api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43665BBC-1A95-C602-F101-FB2843032562}"/>
              </a:ext>
            </a:extLst>
          </p:cNvPr>
          <p:cNvSpPr txBox="1"/>
          <p:nvPr/>
        </p:nvSpPr>
        <p:spPr>
          <a:xfrm>
            <a:off x="115882" y="906881"/>
            <a:ext cx="1189682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POSIX (Portable Operating System Interface) is a family of standards specified by the IEEE Computer Society.</a:t>
            </a:r>
          </a:p>
          <a:p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POSIX Thread provide Pthread API to manage thread in C/C++</a:t>
            </a:r>
          </a:p>
          <a:p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Pthread data type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particular, we can’t compare </a:t>
            </a:r>
          </a:p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variables of these types using the C </a:t>
            </a:r>
          </a:p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“==“ operator.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CBA56BEE-8B3B-1F50-AA12-73EDA17DA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930" y="3429000"/>
            <a:ext cx="5960822" cy="287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1227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Threads : compiling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43665BBC-1A95-C602-F101-FB2843032562}"/>
              </a:ext>
            </a:extLst>
          </p:cNvPr>
          <p:cNvSpPr txBox="1"/>
          <p:nvPr/>
        </p:nvSpPr>
        <p:spPr>
          <a:xfrm>
            <a:off x="115882" y="906881"/>
            <a:ext cx="1189682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 Linux, programs that use the Pthreads API must be compiled with the </a:t>
            </a:r>
          </a:p>
          <a:p>
            <a:r>
              <a:rPr lang="en-US" sz="2800" b="1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–pthread 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option. </a:t>
            </a:r>
          </a:p>
          <a:p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effects of this option include the following: </a:t>
            </a:r>
          </a:p>
          <a:p>
            <a:pPr marL="457200" indent="-457200">
              <a:buFontTx/>
              <a:buChar char="-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_REENTRANT preprocessor macro is defined. This causes the declarations of a few reentrant functions to be exposed.</a:t>
            </a:r>
          </a:p>
          <a:p>
            <a:pPr marL="457200" indent="-457200">
              <a:buFontTx/>
              <a:buChar char="-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program is linked with the libpthread library (the equivalent of –lpthread).</a:t>
            </a:r>
          </a:p>
        </p:txBody>
      </p:sp>
    </p:spTree>
    <p:extLst>
      <p:ext uri="{BB962C8B-B14F-4D97-AF65-F5344CB8AC3E}">
        <p14:creationId xmlns:p14="http://schemas.microsoft.com/office/powerpoint/2010/main" val="14054133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Threads : creation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43665BBC-1A95-C602-F101-FB2843032562}"/>
              </a:ext>
            </a:extLst>
          </p:cNvPr>
          <p:cNvSpPr txBox="1"/>
          <p:nvPr/>
        </p:nvSpPr>
        <p:spPr>
          <a:xfrm>
            <a:off x="115882" y="906881"/>
            <a:ext cx="737861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 a program is started, the resulting process consists of a single thread, </a:t>
            </a:r>
          </a:p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called the </a:t>
            </a: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initial or main thread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Using</a:t>
            </a:r>
            <a:r>
              <a:rPr lang="en-US" sz="2800" i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pthread_create()</a:t>
            </a:r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create a new thread:</a:t>
            </a:r>
          </a:p>
          <a:p>
            <a:endParaRPr lang="en-US" sz="2800" i="1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i="1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i="1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i="1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thread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unique identifier for this thread (TID)</a:t>
            </a:r>
          </a:p>
          <a:p>
            <a:r>
              <a:rPr lang="en-US" sz="2800" b="1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attr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thread attribute</a:t>
            </a:r>
          </a:p>
          <a:p>
            <a:r>
              <a:rPr lang="en-US" sz="2800" b="1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start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function first call in this thread</a:t>
            </a:r>
          </a:p>
          <a:p>
            <a:r>
              <a:rPr lang="en-US" sz="2800" b="1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arg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argument for </a:t>
            </a:r>
            <a:r>
              <a:rPr lang="en-US" sz="28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start</a:t>
            </a:r>
          </a:p>
          <a:p>
            <a:r>
              <a:rPr lang="en-US" sz="2800" i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Warning: avoid race condition after creation!</a:t>
            </a: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FDB6534E-D627-9FAE-A7E1-B85B4224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85" y="2856374"/>
            <a:ext cx="6182588" cy="1276528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9220A3E8-A3FE-6F5F-22EF-E0A145AD4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0452" y="5670743"/>
            <a:ext cx="3784677" cy="11589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DC10A304-6790-60A2-1E94-95BB0C20A1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4117" y="28340"/>
            <a:ext cx="4507883" cy="557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12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87C0DB18-27FA-0F44-ADF8-807F46135A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14" r="5081"/>
          <a:stretch/>
        </p:blipFill>
        <p:spPr>
          <a:xfrm>
            <a:off x="7395882" y="1059371"/>
            <a:ext cx="4733365" cy="5496692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Processes: MEMory layout</a:t>
            </a:r>
            <a:endParaRPr lang="en-US" sz="1200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0482E78F-9562-F918-CD8A-F0F84BFF7177}"/>
              </a:ext>
            </a:extLst>
          </p:cNvPr>
          <p:cNvSpPr txBox="1"/>
          <p:nvPr/>
        </p:nvSpPr>
        <p:spPr>
          <a:xfrm>
            <a:off x="115882" y="876574"/>
            <a:ext cx="735171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memory allocated to each process is composed of a number of parts, usually referred to as segments:</a:t>
            </a:r>
          </a:p>
          <a:p>
            <a:pPr marL="457200" indent="-457200">
              <a:buFontTx/>
              <a:buChar char="-"/>
            </a:pP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Text segment: 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Read-only, Shared between process</a:t>
            </a:r>
          </a:p>
          <a:p>
            <a:pPr marL="457200" indent="-457200">
              <a:buFontTx/>
              <a:buChar char="-"/>
            </a:pP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Initialized data segment: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Global and static variable that are explicitly initialized</a:t>
            </a:r>
            <a:endParaRPr lang="en-US" sz="28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Tx/>
              <a:buChar char="-"/>
            </a:pP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Uninitialized data segment (BSS):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Not initialized data</a:t>
            </a:r>
            <a:endParaRPr lang="en-US" sz="28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Tx/>
              <a:buChar char="-"/>
            </a:pP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Stack: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Dynamically growing and shrinking segment containing stack frames</a:t>
            </a:r>
            <a:endParaRPr lang="en-US" sz="28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Tx/>
              <a:buChar char="-"/>
            </a:pP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Heap: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Dynamically memory allocated at run time</a:t>
            </a:r>
            <a:endParaRPr lang="en-US" sz="28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5341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Threads : Thread ID (TID)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43665BBC-1A95-C602-F101-FB2843032562}"/>
              </a:ext>
            </a:extLst>
          </p:cNvPr>
          <p:cNvSpPr txBox="1"/>
          <p:nvPr/>
        </p:nvSpPr>
        <p:spPr>
          <a:xfrm>
            <a:off x="115882" y="906881"/>
            <a:ext cx="1189682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 thread within a process is </a:t>
            </a: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uniquely identified by a thread ID (TID)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457200" indent="-457200">
              <a:buFontTx/>
              <a:buChar char="-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 identify the thread (using in function like pthread_join,…)</a:t>
            </a:r>
          </a:p>
          <a:p>
            <a:pPr marL="457200" indent="-457200">
              <a:buFontTx/>
              <a:buChar char="-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Useful to tag dynamic data structures with the ID of a particular thread</a:t>
            </a:r>
          </a:p>
          <a:p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ID is returned to the caller of </a:t>
            </a:r>
            <a:r>
              <a:rPr lang="en-US" sz="28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pthread_create(), 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a thread can obtain its own ID using </a:t>
            </a:r>
            <a:r>
              <a:rPr lang="en-US" sz="28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pthread_self()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Because </a:t>
            </a: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pthread_t is conldn’t use “==” to compare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so </a:t>
            </a:r>
            <a:r>
              <a:rPr lang="en-US" sz="28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pthread_equal() 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function allows us check whether two thread IDs are the same.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4B185371-7226-D1AE-8635-6BCD88770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526" y="3639771"/>
            <a:ext cx="6163535" cy="1086002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806C6190-A06F-F747-0656-CE26E6CC7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000" y="5705428"/>
            <a:ext cx="6173061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1638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Threads : termination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43665BBC-1A95-C602-F101-FB2843032562}"/>
              </a:ext>
            </a:extLst>
          </p:cNvPr>
          <p:cNvSpPr txBox="1"/>
          <p:nvPr/>
        </p:nvSpPr>
        <p:spPr>
          <a:xfrm>
            <a:off x="115882" y="906881"/>
            <a:ext cx="1189682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execution of a thread terminates in one of the following ways: </a:t>
            </a:r>
          </a:p>
          <a:p>
            <a:pPr marL="457200" indent="-457200">
              <a:buFontTx/>
              <a:buChar char="-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thread’s start function </a:t>
            </a:r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return value for the thread. </a:t>
            </a:r>
          </a:p>
          <a:p>
            <a:pPr marL="457200" indent="-457200">
              <a:buFontTx/>
              <a:buChar char="-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thread </a:t>
            </a:r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calls </a:t>
            </a:r>
            <a:r>
              <a:rPr lang="en-US" sz="2800" i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pthread_exit()</a:t>
            </a:r>
          </a:p>
          <a:p>
            <a:pPr marL="457200" indent="-457200">
              <a:buFontTx/>
              <a:buChar char="-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thread is canceled </a:t>
            </a:r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using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i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pthread_cancel() </a:t>
            </a:r>
          </a:p>
          <a:p>
            <a:pPr marL="457200" indent="-457200">
              <a:buFontTx/>
              <a:buChar char="-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Any of the threads calls </a:t>
            </a:r>
            <a:r>
              <a:rPr lang="en-US" sz="2800" i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exit() </a:t>
            </a: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(all threads in the process terminate immediately)</a:t>
            </a:r>
            <a:endParaRPr lang="en-US" sz="2800" i="1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Tx/>
              <a:buChar char="-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main thread return </a:t>
            </a: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(all threads in the process terminate immediately)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91D4A929-7B1E-3891-A99A-055AAB8C5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631" y="4892992"/>
            <a:ext cx="8458738" cy="112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654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Threads : join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43665BBC-1A95-C602-F101-FB2843032562}"/>
              </a:ext>
            </a:extLst>
          </p:cNvPr>
          <p:cNvSpPr txBox="1"/>
          <p:nvPr/>
        </p:nvSpPr>
        <p:spPr>
          <a:xfrm>
            <a:off x="115882" y="906881"/>
            <a:ext cx="1189682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800" b="1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pthread_join() 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function:</a:t>
            </a:r>
          </a:p>
          <a:p>
            <a:pPr marL="457200" indent="-457200">
              <a:buFontTx/>
              <a:buChar char="-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Waits for the thread identified by </a:t>
            </a:r>
            <a:r>
              <a:rPr lang="en-US" sz="28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thread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terminate. </a:t>
            </a:r>
          </a:p>
          <a:p>
            <a:pPr marL="457200" indent="-457200">
              <a:buFontTx/>
              <a:buChar char="-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that thread has already terminated,</a:t>
            </a:r>
            <a:r>
              <a:rPr lang="en-US" sz="2800" b="1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pthread_join() 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returns immediately.</a:t>
            </a:r>
          </a:p>
          <a:p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Tx/>
              <a:buChar char="-"/>
            </a:pPr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Tx/>
              <a:buChar char="-"/>
            </a:pPr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Tx/>
              <a:buChar char="-"/>
            </a:pPr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a thread is not detached, we must join with it using </a:t>
            </a:r>
            <a:r>
              <a:rPr lang="en-US" sz="2800" b="1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pthread_join()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Else, when the thread terminates, it produces the thread equivalent of a zombie process. </a:t>
            </a:r>
          </a:p>
          <a:p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Aside from wasting system resources, if enough thread zombies accumulate, we won’t be able to create addi tional threads. 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EC5356F9-BD54-E822-6189-1DC5A4E16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706" y="2571111"/>
            <a:ext cx="6182588" cy="11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4260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Threads : join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43665BBC-1A95-C602-F101-FB2843032562}"/>
              </a:ext>
            </a:extLst>
          </p:cNvPr>
          <p:cNvSpPr txBox="1"/>
          <p:nvPr/>
        </p:nvSpPr>
        <p:spPr>
          <a:xfrm>
            <a:off x="115882" y="906881"/>
            <a:ext cx="118968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Threads are peers 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Any thread in a process can use pthread_join() to join with any other thread in the process. </a:t>
            </a:r>
          </a:p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8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example, if thread A creates thread B, which creates thread C, then it 	is possible for thread A to join with thread C, or vice versa.</a:t>
            </a:r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1374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Threads : detaching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43665BBC-1A95-C602-F101-FB2843032562}"/>
              </a:ext>
            </a:extLst>
          </p:cNvPr>
          <p:cNvSpPr txBox="1"/>
          <p:nvPr/>
        </p:nvSpPr>
        <p:spPr>
          <a:xfrm>
            <a:off x="115882" y="906881"/>
            <a:ext cx="1189682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automatically clean up and remove the thread when it terminates: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457200" indent="-457200">
              <a:buFontTx/>
              <a:buChar char="-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Mark the thread as detached by using </a:t>
            </a:r>
            <a:r>
              <a:rPr lang="en-US" sz="2800" b="1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pthread_detach() 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specifying the thread’s identifier in thread. </a:t>
            </a:r>
          </a:p>
          <a:p>
            <a:pPr marL="457200" indent="-457200">
              <a:buFontTx/>
              <a:buChar char="-"/>
            </a:pPr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Tx/>
              <a:buChar char="-"/>
            </a:pPr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Tx/>
              <a:buChar char="-"/>
            </a:pPr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Tx/>
              <a:buChar char="-"/>
            </a:pPr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Once a thread has been detached, it is no longer possible to use </a:t>
            </a:r>
            <a:r>
              <a:rPr lang="en-US" sz="2800" b="1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pthread_join() 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the thread can’t be made joinable again.</a:t>
            </a:r>
          </a:p>
          <a:p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Detaching a thread doesn’t make it immune to a call to exit() in another thread or a return in the main thread.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8EB1DA62-C8A4-2F4E-9770-F9F0CE3CF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474" y="2464096"/>
            <a:ext cx="6201640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1248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Threads : attributes</a:t>
            </a: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2918A96D-0D1F-A75B-1FD2-92DDE2118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18" y="1017494"/>
            <a:ext cx="7798747" cy="2411506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CC798A5E-3716-4FA3-9987-75E6DCF6F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818" y="3826823"/>
            <a:ext cx="3555240" cy="2767552"/>
          </a:xfrm>
          <a:prstGeom prst="rect">
            <a:avLst/>
          </a:prstGeom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B9125CEE-3246-3255-FB02-562BAFCC49A8}"/>
              </a:ext>
            </a:extLst>
          </p:cNvPr>
          <p:cNvSpPr txBox="1"/>
          <p:nvPr/>
        </p:nvSpPr>
        <p:spPr>
          <a:xfrm>
            <a:off x="7881944" y="6056229"/>
            <a:ext cx="422685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Link: https://www.ibm.com/docs/ro/zos/2.4.0?topic=functions-pthread-attr-init-initialize-thread-attribute-object</a:t>
            </a:r>
          </a:p>
        </p:txBody>
      </p:sp>
    </p:spTree>
    <p:extLst>
      <p:ext uri="{BB962C8B-B14F-4D97-AF65-F5344CB8AC3E}">
        <p14:creationId xmlns:p14="http://schemas.microsoft.com/office/powerpoint/2010/main" val="2887276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5B765427-29AB-3FC6-1762-2300B6B3E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2848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1">
            <a:extLst>
              <a:ext uri="{FF2B5EF4-FFF2-40B4-BE49-F238E27FC236}">
                <a16:creationId xmlns:a16="http://schemas.microsoft.com/office/drawing/2014/main" id="{21334938-267D-086E-12B8-9B8B450ACAD5}"/>
              </a:ext>
            </a:extLst>
          </p:cNvPr>
          <p:cNvSpPr txBox="1">
            <a:spLocks/>
          </p:cNvSpPr>
          <p:nvPr/>
        </p:nvSpPr>
        <p:spPr>
          <a:xfrm>
            <a:off x="5504329" y="2668567"/>
            <a:ext cx="6060142" cy="971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Bebas Neue"/>
              <a:buNone/>
              <a:defRPr sz="13333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400">
                <a:solidFill>
                  <a:schemeClr val="bg1"/>
                </a:solidFill>
              </a:rPr>
              <a:t>Thread synchronization</a:t>
            </a:r>
          </a:p>
        </p:txBody>
      </p:sp>
    </p:spTree>
    <p:extLst>
      <p:ext uri="{BB962C8B-B14F-4D97-AF65-F5344CB8AC3E}">
        <p14:creationId xmlns:p14="http://schemas.microsoft.com/office/powerpoint/2010/main" val="16056241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Thread synchronization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43665BBC-1A95-C602-F101-FB2843032562}"/>
              </a:ext>
            </a:extLst>
          </p:cNvPr>
          <p:cNvSpPr txBox="1"/>
          <p:nvPr/>
        </p:nvSpPr>
        <p:spPr>
          <a:xfrm>
            <a:off x="115882" y="906881"/>
            <a:ext cx="118968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Thread can easily share resource but it comes at a cost! And thread need synch (</a:t>
            </a:r>
            <a:r>
              <a:rPr lang="en-US" sz="28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async need sync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Threads can use to synchronize their actions: </a:t>
            </a:r>
          </a:p>
          <a:p>
            <a:pPr marL="457200" indent="-457200">
              <a:buFontTx/>
              <a:buChar char="-"/>
            </a:pPr>
            <a:r>
              <a:rPr lang="en-US" sz="2800" b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Mutexes</a:t>
            </a:r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allow threads to synchronize their use of a shared resource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for example, one thread doesn’t try to access a shared variable at the same time as another thread is modifying it. </a:t>
            </a:r>
          </a:p>
          <a:p>
            <a:pPr marL="457200" indent="-457200">
              <a:buFontTx/>
              <a:buChar char="-"/>
            </a:pPr>
            <a:r>
              <a:rPr lang="en-US" sz="2800" b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Condition variables 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allow threads to inform each other 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that a shared variable (or other shared resource) has changed state.</a:t>
            </a:r>
          </a:p>
        </p:txBody>
      </p:sp>
    </p:spTree>
    <p:extLst>
      <p:ext uri="{BB962C8B-B14F-4D97-AF65-F5344CB8AC3E}">
        <p14:creationId xmlns:p14="http://schemas.microsoft.com/office/powerpoint/2010/main" val="155815172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Mutexes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43665BBC-1A95-C602-F101-FB2843032562}"/>
              </a:ext>
            </a:extLst>
          </p:cNvPr>
          <p:cNvSpPr txBox="1"/>
          <p:nvPr/>
        </p:nvSpPr>
        <p:spPr>
          <a:xfrm>
            <a:off x="115882" y="906881"/>
            <a:ext cx="118968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avoid the problems that can occur when threads try to update a shared variable, we must use a </a:t>
            </a:r>
            <a:r>
              <a:rPr lang="en-US" sz="2800" b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mutex</a:t>
            </a: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8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short for mutual exclusion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to ensure that only one thread at a time can access the variable. </a:t>
            </a:r>
          </a:p>
          <a:p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8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Mutexes can be used to ensure atomic access to any shared resource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1659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Processes: MEMory layout</a:t>
            </a:r>
            <a:endParaRPr lang="en-US" sz="1200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0482E78F-9562-F918-CD8A-F0F84BFF7177}"/>
              </a:ext>
            </a:extLst>
          </p:cNvPr>
          <p:cNvSpPr txBox="1"/>
          <p:nvPr/>
        </p:nvSpPr>
        <p:spPr>
          <a:xfrm>
            <a:off x="115882" y="876574"/>
            <a:ext cx="11933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 process has it own virtual memory space, pointer, register and stack</a:t>
            </a:r>
            <a:endParaRPr lang="en-US" sz="28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BD1AB0-8838-4E97-CAA2-CE7F9B8B0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030" y="1823576"/>
            <a:ext cx="5485940" cy="461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6147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Mutexes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43665BBC-1A95-C602-F101-FB2843032562}"/>
              </a:ext>
            </a:extLst>
          </p:cNvPr>
          <p:cNvSpPr txBox="1"/>
          <p:nvPr/>
        </p:nvSpPr>
        <p:spPr>
          <a:xfrm>
            <a:off x="115882" y="906881"/>
            <a:ext cx="713656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mutex: </a:t>
            </a:r>
          </a:p>
          <a:p>
            <a:pPr marL="457200" indent="-457200">
              <a:buFontTx/>
              <a:buChar char="-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Has </a:t>
            </a:r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two states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8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locked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8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unlocked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457200" indent="-457200">
              <a:buFontTx/>
              <a:buChar char="-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 any moment, </a:t>
            </a:r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 most one thread may hold the lock 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 a mutex. </a:t>
            </a:r>
          </a:p>
          <a:p>
            <a:pPr marL="457200" indent="-457200">
              <a:buFontTx/>
              <a:buChar char="-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Attempting to lock a mutex that is already locked either blocks or fails with an error, depending on the method used to place the lock.</a:t>
            </a:r>
          </a:p>
          <a:p>
            <a:pPr marL="457200" indent="-457200">
              <a:buFontTx/>
              <a:buChar char="-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 a thread locks a mutex, it becomes </a:t>
            </a: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owner of that mutex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Only the mutex owner can unlock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mutex.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6201AAD1-F669-CDE1-AFEB-F3142A313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447" y="2047855"/>
            <a:ext cx="4680381" cy="369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108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Mutexes : init, destroy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43665BBC-1A95-C602-F101-FB2843032562}"/>
              </a:ext>
            </a:extLst>
          </p:cNvPr>
          <p:cNvSpPr txBox="1"/>
          <p:nvPr/>
        </p:nvSpPr>
        <p:spPr>
          <a:xfrm>
            <a:off x="115882" y="906881"/>
            <a:ext cx="1192371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Statically allocated mutexes:</a:t>
            </a:r>
          </a:p>
          <a:p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Dynamically initializing a mutex:</a:t>
            </a:r>
          </a:p>
          <a:p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Destroy a mutex: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9D197B41-B32F-A8F0-F345-3B48670EE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432" y="1023920"/>
            <a:ext cx="5420994" cy="356644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8A037EEF-75C6-64CF-F3F8-1461E12D1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4395" y="2418470"/>
            <a:ext cx="6763209" cy="1203270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BD79E2A3-1A71-0C2E-335A-DBCF4CC75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395" y="4446311"/>
            <a:ext cx="6763209" cy="122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4215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Mutexes : lock and unlock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43665BBC-1A95-C602-F101-FB2843032562}"/>
              </a:ext>
            </a:extLst>
          </p:cNvPr>
          <p:cNvSpPr txBox="1"/>
          <p:nvPr/>
        </p:nvSpPr>
        <p:spPr>
          <a:xfrm>
            <a:off x="115882" y="906881"/>
            <a:ext cx="1192371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Locking and unlocking a mutex:</a:t>
            </a:r>
          </a:p>
          <a:p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</a:t>
            </a:r>
            <a:r>
              <a:rPr lang="en-US" sz="28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pthread_mutex_lock() 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locks the mutex and returns immediately:</a:t>
            </a:r>
          </a:p>
          <a:p>
            <a:pPr marL="457200" indent="-457200">
              <a:buFontTx/>
              <a:buChar char="-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the mutex is currently locked by another thread, </a:t>
            </a:r>
            <a:r>
              <a:rPr lang="en-US" sz="28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pthread_mutex_lock() 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blocks until the mutex is unlocked</a:t>
            </a:r>
          </a:p>
          <a:p>
            <a:pPr marL="457200" indent="-457200">
              <a:buFontTx/>
              <a:buChar char="-"/>
            </a:pPr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Tx/>
              <a:buChar char="-"/>
            </a:pPr>
            <a:endParaRPr lang="en-US" sz="2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75A29559-9860-F507-B9D5-B1BC1CAB0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684" y="1549914"/>
            <a:ext cx="6192114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52541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Mutexes : demo – without mutex</a:t>
            </a:r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CBEAF16E-25A2-E136-2EB2-14864401C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81" y="2878415"/>
            <a:ext cx="4410691" cy="2381582"/>
          </a:xfrm>
          <a:prstGeom prst="rect">
            <a:avLst/>
          </a:prstGeom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77E92903-99BC-03D0-53DF-B12FCA623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4089" y="1300"/>
            <a:ext cx="4048617" cy="5258697"/>
          </a:xfrm>
          <a:prstGeom prst="rect">
            <a:avLst/>
          </a:prstGeom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E8340983-CB8E-3998-5FC6-5C3DAA38EB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8229" y="5172631"/>
            <a:ext cx="4263771" cy="1685365"/>
          </a:xfrm>
          <a:prstGeom prst="rect">
            <a:avLst/>
          </a:prstGeom>
        </p:spPr>
      </p:pic>
      <p:sp>
        <p:nvSpPr>
          <p:cNvPr id="17" name="Mũi tên: Phải 16">
            <a:extLst>
              <a:ext uri="{FF2B5EF4-FFF2-40B4-BE49-F238E27FC236}">
                <a16:creationId xmlns:a16="http://schemas.microsoft.com/office/drawing/2014/main" id="{B8AF5F25-1DB0-B0CF-C55D-28EFDDCBAFE9}"/>
              </a:ext>
            </a:extLst>
          </p:cNvPr>
          <p:cNvSpPr/>
          <p:nvPr/>
        </p:nvSpPr>
        <p:spPr>
          <a:xfrm rot="11490948">
            <a:off x="6409768" y="4319148"/>
            <a:ext cx="1030941" cy="609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16820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Mutexes : demo – with mutex</a:t>
            </a:r>
          </a:p>
        </p:txBody>
      </p:sp>
      <p:sp>
        <p:nvSpPr>
          <p:cNvPr id="17" name="Mũi tên: Phải 16">
            <a:extLst>
              <a:ext uri="{FF2B5EF4-FFF2-40B4-BE49-F238E27FC236}">
                <a16:creationId xmlns:a16="http://schemas.microsoft.com/office/drawing/2014/main" id="{B8AF5F25-1DB0-B0CF-C55D-28EFDDCBAFE9}"/>
              </a:ext>
            </a:extLst>
          </p:cNvPr>
          <p:cNvSpPr/>
          <p:nvPr/>
        </p:nvSpPr>
        <p:spPr>
          <a:xfrm>
            <a:off x="7243538" y="3024505"/>
            <a:ext cx="1030941" cy="609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52B5AC09-312D-0DCC-27C4-1C5CC8145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701" y="2205878"/>
            <a:ext cx="3419934" cy="1987654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73DAF30C-42D9-E993-8EC8-ED763CA72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713" y="1318372"/>
            <a:ext cx="3600617" cy="4750734"/>
          </a:xfrm>
          <a:prstGeom prst="rect">
            <a:avLst/>
          </a:prstGeom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C3745DD4-373C-D255-241A-17A7268E7C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365" y="1650987"/>
            <a:ext cx="3101613" cy="312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41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Mutexes : demo – why join?</a:t>
            </a:r>
          </a:p>
        </p:txBody>
      </p:sp>
      <p:sp>
        <p:nvSpPr>
          <p:cNvPr id="17" name="Mũi tên: Phải 16">
            <a:extLst>
              <a:ext uri="{FF2B5EF4-FFF2-40B4-BE49-F238E27FC236}">
                <a16:creationId xmlns:a16="http://schemas.microsoft.com/office/drawing/2014/main" id="{B8AF5F25-1DB0-B0CF-C55D-28EFDDCBAFE9}"/>
              </a:ext>
            </a:extLst>
          </p:cNvPr>
          <p:cNvSpPr/>
          <p:nvPr/>
        </p:nvSpPr>
        <p:spPr>
          <a:xfrm>
            <a:off x="5862205" y="3320340"/>
            <a:ext cx="1030941" cy="609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5F0288C3-E002-D83D-9A86-8A14C57B6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33" y="2123814"/>
            <a:ext cx="4751695" cy="3244097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6B004BF4-57AD-E1E5-AE85-BA07E7EA6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423" y="3129771"/>
            <a:ext cx="4363059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3652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Condition variable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43665BBC-1A95-C602-F101-FB2843032562}"/>
              </a:ext>
            </a:extLst>
          </p:cNvPr>
          <p:cNvSpPr txBox="1"/>
          <p:nvPr/>
        </p:nvSpPr>
        <p:spPr>
          <a:xfrm>
            <a:off x="115882" y="906881"/>
            <a:ext cx="1192371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mutex 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prevents multiple threads from accessing a shared variable at the same time. </a:t>
            </a:r>
          </a:p>
          <a:p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condition variable 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allows one thread to inform other threads about changes in the state of a shared variable (or other shared resource) and allows the other threads to wait (block) for such notification.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E0EFAFAA-F65F-B6F6-0ACE-2D430032C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393" y="3429000"/>
            <a:ext cx="6211167" cy="1448002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57D5554C-F6A6-5EE2-9D3A-C5F9A6C41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393" y="5152352"/>
            <a:ext cx="6201640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0637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AE03858C-46A6-3210-5495-2C48B0F9DC12}"/>
              </a:ext>
            </a:extLst>
          </p:cNvPr>
          <p:cNvSpPr/>
          <p:nvPr/>
        </p:nvSpPr>
        <p:spPr>
          <a:xfrm>
            <a:off x="0" y="0"/>
            <a:ext cx="12192000" cy="7888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bg1"/>
                </a:solidFill>
                <a:latin typeface="Bebas Neue"/>
                <a:sym typeface="Bebas Neue"/>
              </a:rPr>
              <a:t>Condition variable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EF97361E-34E6-DB53-229C-F9C1030E4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29" y="808827"/>
            <a:ext cx="4285129" cy="6049173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7A739DB3-1EC5-0668-0E54-22398765B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380" y="2886269"/>
            <a:ext cx="4458322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96819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1">
            <a:extLst>
              <a:ext uri="{FF2B5EF4-FFF2-40B4-BE49-F238E27FC236}">
                <a16:creationId xmlns:a16="http://schemas.microsoft.com/office/drawing/2014/main" id="{21334938-267D-086E-12B8-9B8B450ACAD5}"/>
              </a:ext>
            </a:extLst>
          </p:cNvPr>
          <p:cNvSpPr txBox="1">
            <a:spLocks/>
          </p:cNvSpPr>
          <p:nvPr/>
        </p:nvSpPr>
        <p:spPr>
          <a:xfrm>
            <a:off x="5504329" y="2668567"/>
            <a:ext cx="6060142" cy="971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Bebas Neue"/>
              <a:buNone/>
              <a:defRPr sz="13333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>
                <a:solidFill>
                  <a:schemeClr val="bg1"/>
                </a:solidFill>
              </a:rPr>
              <a:t>Thread Safety</a:t>
            </a:r>
          </a:p>
          <a:p>
            <a:r>
              <a:rPr lang="en-US" sz="4400">
                <a:solidFill>
                  <a:schemeClr val="bg1"/>
                </a:solidFill>
              </a:rPr>
              <a:t>Thread local storage</a:t>
            </a:r>
          </a:p>
        </p:txBody>
      </p:sp>
    </p:spTree>
    <p:extLst>
      <p:ext uri="{BB962C8B-B14F-4D97-AF65-F5344CB8AC3E}">
        <p14:creationId xmlns:p14="http://schemas.microsoft.com/office/powerpoint/2010/main" val="263797051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1">
            <a:extLst>
              <a:ext uri="{FF2B5EF4-FFF2-40B4-BE49-F238E27FC236}">
                <a16:creationId xmlns:a16="http://schemas.microsoft.com/office/drawing/2014/main" id="{21334938-267D-086E-12B8-9B8B450ACAD5}"/>
              </a:ext>
            </a:extLst>
          </p:cNvPr>
          <p:cNvSpPr txBox="1">
            <a:spLocks/>
          </p:cNvSpPr>
          <p:nvPr/>
        </p:nvSpPr>
        <p:spPr>
          <a:xfrm>
            <a:off x="5504329" y="2668567"/>
            <a:ext cx="6060142" cy="971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Bebas Neue"/>
              <a:buNone/>
              <a:defRPr sz="13333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7200">
                <a:solidFill>
                  <a:schemeClr val="bg1"/>
                </a:solidFill>
              </a:rPr>
              <a:t>Thread cancel</a:t>
            </a:r>
          </a:p>
        </p:txBody>
      </p:sp>
    </p:spTree>
    <p:extLst>
      <p:ext uri="{BB962C8B-B14F-4D97-AF65-F5344CB8AC3E}">
        <p14:creationId xmlns:p14="http://schemas.microsoft.com/office/powerpoint/2010/main" val="1909710660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 Marketing by Slidesgo">
  <a:themeElements>
    <a:clrScheme name="Simple Light">
      <a:dk1>
        <a:srgbClr val="D82727"/>
      </a:dk1>
      <a:lt1>
        <a:srgbClr val="FFFFFF"/>
      </a:lt1>
      <a:dk2>
        <a:srgbClr val="FFFFFF"/>
      </a:dk2>
      <a:lt2>
        <a:srgbClr val="FFFFFF"/>
      </a:lt2>
      <a:accent1>
        <a:srgbClr val="D82727"/>
      </a:accent1>
      <a:accent2>
        <a:srgbClr val="D82727"/>
      </a:accent2>
      <a:accent3>
        <a:srgbClr val="FFFFFF"/>
      </a:accent3>
      <a:accent4>
        <a:srgbClr val="D82727"/>
      </a:accent4>
      <a:accent5>
        <a:srgbClr val="FFFFFF"/>
      </a:accent5>
      <a:accent6>
        <a:srgbClr val="D82727"/>
      </a:accent6>
      <a:hlink>
        <a:srgbClr val="D8272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98b9928-0781-460d-b37e-f64b2fc2cd0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5467026497424AAFC3CB24DF04293C" ma:contentTypeVersion="16" ma:contentTypeDescription="Create a new document." ma:contentTypeScope="" ma:versionID="6cec2adc8f938025a0720c94d28b1a8d">
  <xsd:schema xmlns:xsd="http://www.w3.org/2001/XMLSchema" xmlns:xs="http://www.w3.org/2001/XMLSchema" xmlns:p="http://schemas.microsoft.com/office/2006/metadata/properties" xmlns:ns3="dddbb9b4-8455-4809-8d44-91554a7083e2" xmlns:ns4="e98b9928-0781-460d-b37e-f64b2fc2cd06" targetNamespace="http://schemas.microsoft.com/office/2006/metadata/properties" ma:root="true" ma:fieldsID="45b4518d9891ecabb4de0725659c070a" ns3:_="" ns4:_="">
    <xsd:import namespace="dddbb9b4-8455-4809-8d44-91554a7083e2"/>
    <xsd:import namespace="e98b9928-0781-460d-b37e-f64b2fc2cd0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_activity" minOccurs="0"/>
                <xsd:element ref="ns4:MediaServiceDateTaken" minOccurs="0"/>
                <xsd:element ref="ns4:MediaServiceObjectDetectorVersions" minOccurs="0"/>
                <xsd:element ref="ns4:MediaServiceAutoTags" minOccurs="0"/>
                <xsd:element ref="ns4:MediaLengthInSeconds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SearchProperties" minOccurs="0"/>
                <xsd:element ref="ns4:MediaServiceSystemTags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dbb9b4-8455-4809-8d44-91554a7083e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8b9928-0781-460d-b37e-f64b2fc2cd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2CD5BA9-C805-403E-B543-F44A077CE3AE}">
  <ds:schemaRefs>
    <ds:schemaRef ds:uri="http://purl.org/dc/elements/1.1/"/>
    <ds:schemaRef ds:uri="dddbb9b4-8455-4809-8d44-91554a7083e2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purl.org/dc/terms/"/>
    <ds:schemaRef ds:uri="http://www.w3.org/XML/1998/namespace"/>
    <ds:schemaRef ds:uri="http://purl.org/dc/dcmitype/"/>
    <ds:schemaRef ds:uri="http://schemas.microsoft.com/office/infopath/2007/PartnerControls"/>
    <ds:schemaRef ds:uri="e98b9928-0781-460d-b37e-f64b2fc2cd06"/>
  </ds:schemaRefs>
</ds:datastoreItem>
</file>

<file path=customXml/itemProps2.xml><?xml version="1.0" encoding="utf-8"?>
<ds:datastoreItem xmlns:ds="http://schemas.openxmlformats.org/officeDocument/2006/customXml" ds:itemID="{D940DB7B-B0A0-4026-A052-6D0087B90D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dbb9b4-8455-4809-8d44-91554a7083e2"/>
    <ds:schemaRef ds:uri="e98b9928-0781-460d-b37e-f64b2fc2cd0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9AB6B80-59D7-451A-A99F-FFE154360B5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61087</TotalTime>
  <Words>5030</Words>
  <Application>Microsoft Office PowerPoint</Application>
  <PresentationFormat>Màn hình rộng</PresentationFormat>
  <Paragraphs>657</Paragraphs>
  <Slides>118</Slides>
  <Notes>92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7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118</vt:i4>
      </vt:variant>
    </vt:vector>
  </HeadingPairs>
  <TitlesOfParts>
    <vt:vector size="126" baseType="lpstr">
      <vt:lpstr>Calibri</vt:lpstr>
      <vt:lpstr>inherit</vt:lpstr>
      <vt:lpstr>Roboto Slab Light</vt:lpstr>
      <vt:lpstr>Overpass</vt:lpstr>
      <vt:lpstr>Bebas Neue</vt:lpstr>
      <vt:lpstr>Overpass Light</vt:lpstr>
      <vt:lpstr>Arial</vt:lpstr>
      <vt:lpstr>Minimal Marketing by Slidesgo</vt:lpstr>
      <vt:lpstr>Linux fundamental</vt:lpstr>
      <vt:lpstr>Table of contents</vt:lpstr>
      <vt:lpstr>1.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2.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3.</vt:lpstr>
      <vt:lpstr>Bản trình bày PowerPoint</vt:lpstr>
      <vt:lpstr>Bản trình bày PowerPoint</vt:lpstr>
      <vt:lpstr>4.</vt:lpstr>
      <vt:lpstr>Bản trình bày PowerPoint</vt:lpstr>
      <vt:lpstr>Bản trình bày PowerPoint</vt:lpstr>
      <vt:lpstr>Bản trình bày PowerPoint</vt:lpstr>
      <vt:lpstr>Bản trình bày PowerPoint</vt:lpstr>
      <vt:lpstr>5.</vt:lpstr>
      <vt:lpstr>Bản trình bày PowerPoint</vt:lpstr>
      <vt:lpstr>6.</vt:lpstr>
      <vt:lpstr>Bản trình bày PowerPoint</vt:lpstr>
      <vt:lpstr>7.</vt:lpstr>
      <vt:lpstr>8.</vt:lpstr>
      <vt:lpstr>Bản trình bày PowerPoint</vt:lpstr>
      <vt:lpstr>9.</vt:lpstr>
      <vt:lpstr>10.</vt:lpstr>
      <vt:lpstr>11.</vt:lpstr>
      <vt:lpstr>12.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Netconf and yang model</dc:title>
  <dc:creator>trangtth20</dc:creator>
  <cp:lastModifiedBy>Trinh Cao Cuong 20212714</cp:lastModifiedBy>
  <cp:revision>104</cp:revision>
  <dcterms:created xsi:type="dcterms:W3CDTF">2022-05-05T04:27:40Z</dcterms:created>
  <dcterms:modified xsi:type="dcterms:W3CDTF">2024-08-30T10:31:55Z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0x0101003B5467026497424AAFC3CB24DF04293C</vt:lpwstr>
  </property>
</Properties>
</file>